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7"/>
  </p:notesMasterIdLst>
  <p:handoutMasterIdLst>
    <p:handoutMasterId r:id="rId68"/>
  </p:handoutMasterIdLst>
  <p:sldIdLst>
    <p:sldId id="346" r:id="rId5"/>
    <p:sldId id="268" r:id="rId6"/>
    <p:sldId id="309" r:id="rId7"/>
    <p:sldId id="325" r:id="rId8"/>
    <p:sldId id="326" r:id="rId9"/>
    <p:sldId id="327" r:id="rId10"/>
    <p:sldId id="328" r:id="rId11"/>
    <p:sldId id="344" r:id="rId12"/>
    <p:sldId id="329" r:id="rId13"/>
    <p:sldId id="330" r:id="rId14"/>
    <p:sldId id="345" r:id="rId15"/>
    <p:sldId id="333" r:id="rId16"/>
    <p:sldId id="334" r:id="rId17"/>
    <p:sldId id="336" r:id="rId18"/>
    <p:sldId id="338" r:id="rId19"/>
    <p:sldId id="339" r:id="rId20"/>
    <p:sldId id="340" r:id="rId21"/>
    <p:sldId id="341" r:id="rId22"/>
    <p:sldId id="342" r:id="rId23"/>
    <p:sldId id="343" r:id="rId24"/>
    <p:sldId id="269" r:id="rId25"/>
    <p:sldId id="270" r:id="rId26"/>
    <p:sldId id="273" r:id="rId27"/>
    <p:sldId id="283" r:id="rId28"/>
    <p:sldId id="274" r:id="rId29"/>
    <p:sldId id="275" r:id="rId30"/>
    <p:sldId id="276" r:id="rId31"/>
    <p:sldId id="277" r:id="rId32"/>
    <p:sldId id="278" r:id="rId33"/>
    <p:sldId id="284" r:id="rId34"/>
    <p:sldId id="282" r:id="rId35"/>
    <p:sldId id="286" r:id="rId36"/>
    <p:sldId id="287" r:id="rId37"/>
    <p:sldId id="288" r:id="rId38"/>
    <p:sldId id="289" r:id="rId39"/>
    <p:sldId id="285" r:id="rId40"/>
    <p:sldId id="290" r:id="rId41"/>
    <p:sldId id="279" r:id="rId42"/>
    <p:sldId id="291" r:id="rId43"/>
    <p:sldId id="280" r:id="rId44"/>
    <p:sldId id="281" r:id="rId45"/>
    <p:sldId id="292" r:id="rId46"/>
    <p:sldId id="295" r:id="rId47"/>
    <p:sldId id="293" r:id="rId48"/>
    <p:sldId id="294" r:id="rId49"/>
    <p:sldId id="296" r:id="rId50"/>
    <p:sldId id="298" r:id="rId51"/>
    <p:sldId id="297" r:id="rId52"/>
    <p:sldId id="299" r:id="rId53"/>
    <p:sldId id="300" r:id="rId54"/>
    <p:sldId id="301" r:id="rId55"/>
    <p:sldId id="302" r:id="rId56"/>
    <p:sldId id="303" r:id="rId57"/>
    <p:sldId id="304" r:id="rId58"/>
    <p:sldId id="305" r:id="rId59"/>
    <p:sldId id="306" r:id="rId60"/>
    <p:sldId id="307" r:id="rId61"/>
    <p:sldId id="347" r:id="rId62"/>
    <p:sldId id="348" r:id="rId63"/>
    <p:sldId id="349" r:id="rId64"/>
    <p:sldId id="272" r:id="rId65"/>
    <p:sldId id="26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A4A899-B6AB-4A4A-97B1-1BC797E1EEB4}" v="1061" dt="2026-08-08T13:56:54.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58"/>
  </p:normalViewPr>
  <p:slideViewPr>
    <p:cSldViewPr snapToGrid="0">
      <p:cViewPr varScale="1">
        <p:scale>
          <a:sx n="65" d="100"/>
          <a:sy n="65" d="100"/>
        </p:scale>
        <p:origin x="336" y="48"/>
      </p:cViewPr>
      <p:guideLst/>
    </p:cSldViewPr>
  </p:slid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Walker" userId="5aca5b0a356ca183" providerId="LiveId" clId="{4619F97B-DDB7-4876-AAC0-9BE6EA91DF54}"/>
    <pc:docChg chg="custSel addSld delSld modSld">
      <pc:chgData name="David Walker" userId="5aca5b0a356ca183" providerId="LiveId" clId="{4619F97B-DDB7-4876-AAC0-9BE6EA91DF54}" dt="2026-08-08T13:59:06.033" v="512" actId="20577"/>
      <pc:docMkLst>
        <pc:docMk/>
      </pc:docMkLst>
      <pc:sldChg chg="addSp delSp modSp add mod modAnim">
        <pc:chgData name="David Walker" userId="5aca5b0a356ca183" providerId="LiveId" clId="{4619F97B-DDB7-4876-AAC0-9BE6EA91DF54}" dt="2026-08-08T13:56:54.056" v="462" actId="20577"/>
        <pc:sldMkLst>
          <pc:docMk/>
          <pc:sldMk cId="1622930093" sldId="347"/>
        </pc:sldMkLst>
        <pc:spChg chg="mod">
          <ac:chgData name="David Walker" userId="5aca5b0a356ca183" providerId="LiveId" clId="{4619F97B-DDB7-4876-AAC0-9BE6EA91DF54}" dt="2026-08-05T19:49:20.315" v="194" actId="14100"/>
          <ac:spMkLst>
            <pc:docMk/>
            <pc:sldMk cId="1622930093" sldId="347"/>
            <ac:spMk id="3" creationId="{0179E705-8B06-2458-0CC7-3F18DB2DA21C}"/>
          </ac:spMkLst>
        </pc:spChg>
        <pc:spChg chg="add mod">
          <ac:chgData name="David Walker" userId="5aca5b0a356ca183" providerId="LiveId" clId="{4619F97B-DDB7-4876-AAC0-9BE6EA91DF54}" dt="2026-08-08T13:56:54.056" v="462" actId="20577"/>
          <ac:spMkLst>
            <pc:docMk/>
            <pc:sldMk cId="1622930093" sldId="347"/>
            <ac:spMk id="6" creationId="{9BDF36CD-9A95-97A9-617F-0A11F3787E83}"/>
          </ac:spMkLst>
        </pc:spChg>
      </pc:sldChg>
      <pc:sldChg chg="addSp delSp modSp add mod modAnim">
        <pc:chgData name="David Walker" userId="5aca5b0a356ca183" providerId="LiveId" clId="{4619F97B-DDB7-4876-AAC0-9BE6EA91DF54}" dt="2026-08-08T13:58:54.325" v="510" actId="20577"/>
        <pc:sldMkLst>
          <pc:docMk/>
          <pc:sldMk cId="4143786394" sldId="348"/>
        </pc:sldMkLst>
        <pc:spChg chg="add mod">
          <ac:chgData name="David Walker" userId="5aca5b0a356ca183" providerId="LiveId" clId="{4619F97B-DDB7-4876-AAC0-9BE6EA91DF54}" dt="2026-08-08T13:58:54.325" v="510" actId="20577"/>
          <ac:spMkLst>
            <pc:docMk/>
            <pc:sldMk cId="4143786394" sldId="348"/>
            <ac:spMk id="7" creationId="{DD4CC5F4-0173-15FA-D718-2ABEC683E7F0}"/>
          </ac:spMkLst>
        </pc:spChg>
        <pc:picChg chg="add mod">
          <ac:chgData name="David Walker" userId="5aca5b0a356ca183" providerId="LiveId" clId="{4619F97B-DDB7-4876-AAC0-9BE6EA91DF54}" dt="2026-08-05T20:25:04.428" v="451" actId="1035"/>
          <ac:picMkLst>
            <pc:docMk/>
            <pc:sldMk cId="4143786394" sldId="348"/>
            <ac:picMk id="9" creationId="{D2A0C62F-6001-388B-6842-8BEC16C9261F}"/>
          </ac:picMkLst>
        </pc:picChg>
      </pc:sldChg>
      <pc:sldChg chg="addSp delSp modSp add mod">
        <pc:chgData name="David Walker" userId="5aca5b0a356ca183" providerId="LiveId" clId="{4619F97B-DDB7-4876-AAC0-9BE6EA91DF54}" dt="2026-08-08T13:59:06.033" v="512" actId="20577"/>
        <pc:sldMkLst>
          <pc:docMk/>
          <pc:sldMk cId="894678075" sldId="349"/>
        </pc:sldMkLst>
        <pc:spChg chg="mod">
          <ac:chgData name="David Walker" userId="5aca5b0a356ca183" providerId="LiveId" clId="{4619F97B-DDB7-4876-AAC0-9BE6EA91DF54}" dt="2026-08-08T13:59:06.033" v="512" actId="20577"/>
          <ac:spMkLst>
            <pc:docMk/>
            <pc:sldMk cId="894678075" sldId="349"/>
            <ac:spMk id="7" creationId="{01875F92-441B-80FC-7B1E-8253FEBE1D8C}"/>
          </ac:spMkLst>
        </pc:spChg>
        <pc:picChg chg="add mod">
          <ac:chgData name="David Walker" userId="5aca5b0a356ca183" providerId="LiveId" clId="{4619F97B-DDB7-4876-AAC0-9BE6EA91DF54}" dt="2026-08-08T13:57:45.542" v="466" actId="1076"/>
          <ac:picMkLst>
            <pc:docMk/>
            <pc:sldMk cId="894678075" sldId="349"/>
            <ac:picMk id="5" creationId="{2CEDC753-0207-492D-F154-A4DB67F49EE1}"/>
          </ac:picMkLst>
        </pc:picChg>
        <pc:picChg chg="del">
          <ac:chgData name="David Walker" userId="5aca5b0a356ca183" providerId="LiveId" clId="{4619F97B-DDB7-4876-AAC0-9BE6EA91DF54}" dt="2026-08-08T13:57:15.099" v="464" actId="478"/>
          <ac:picMkLst>
            <pc:docMk/>
            <pc:sldMk cId="894678075" sldId="349"/>
            <ac:picMk id="9" creationId="{6DEE6D73-E9EE-0BD3-D2EB-CE94402B783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8/5/2026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8/5/2026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266104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 need to research better birth and other details for family of Jacob Palmer.</a:t>
            </a:r>
          </a:p>
        </p:txBody>
      </p:sp>
      <p:sp>
        <p:nvSpPr>
          <p:cNvPr id="4" name="Slide Number Placeholder 3"/>
          <p:cNvSpPr>
            <a:spLocks noGrp="1"/>
          </p:cNvSpPr>
          <p:nvPr>
            <p:ph type="sldNum" sz="quarter" idx="5"/>
          </p:nvPr>
        </p:nvSpPr>
        <p:spPr/>
        <p:txBody>
          <a:bodyPr/>
          <a:lstStyle/>
          <a:p>
            <a:fld id="{BFDD6F49-EBB7-4CCF-97A8-E526BB28BB69}" type="slidenum">
              <a:rPr lang="en-US" smtClean="0"/>
              <a:t>21</a:t>
            </a:fld>
            <a:endParaRPr lang="en-US" dirty="0"/>
          </a:p>
        </p:txBody>
      </p:sp>
    </p:spTree>
    <p:extLst>
      <p:ext uri="{BB962C8B-B14F-4D97-AF65-F5344CB8AC3E}">
        <p14:creationId xmlns:p14="http://schemas.microsoft.com/office/powerpoint/2010/main" val="4248574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t">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7B902-09B5-4324-8310-59625360F035}"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CB91A11-88E2-4BD0-90A5-503C684B9CC0}"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C72BE8CE-6011-4887-8688-8D57691F11AD}" type="datetime1">
              <a:rPr lang="en-US" smtClean="0"/>
              <a:t>8/5/2026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886426EA-0386-4881-8D6D-3F08C95C4A7F}"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anchor="b">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1FE1A989-42EF-40B2-87AB-6941C231CD4A}" type="datetime1">
              <a:rPr lang="en-US" smtClean="0"/>
              <a:t>8/5/2026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8809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5176" y="484632"/>
            <a:ext cx="7772400" cy="594360"/>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22793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8/5/2026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67208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8A60B404-9532-4DA8-8A40-EC339A5BE635}" type="datetime1">
              <a:rPr lang="en-US" smtClean="0"/>
              <a:t>8/5/2026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752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EE6A364-A39C-470E-B89A-9BD899585684}"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0512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11C69CE-4771-4BFA-AD70-0E51ABA58D6D}"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8651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3120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3D6F41-6645-4089-A6BB-7B692A44A4CC}"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8741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58B73AF-3955-4569-8B4F-B329360A9CBD}"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7564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95276D-BBED-48BC-B459-1E9A16CF46CD}"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54586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D138C57-8E3B-4697-92F8-0ED9B71F7E17}"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34711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ADC593-EA98-4C39-A75F-3F3A9C691019}"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46612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8FACD271-2BB0-4C13-9E3A-50B90F57CA5B}" type="datetime1">
              <a:rPr lang="en-US" smtClean="0"/>
              <a:t>8/5/2026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9C4109C0-CC82-467C-B6E8-62D4D3634E2A}" type="datetime1">
              <a:rPr lang="en-US" smtClean="0"/>
              <a:t>8/5/2026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21404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1A5F77D0-C28E-4573-88F0-0A30FF98888E}" type="datetime1">
              <a:rPr lang="en-US" smtClean="0"/>
              <a:t>8/5/2026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3217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8/5/2026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71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EE468DAA-49F6-4492-82E6-75555EB31418}"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7344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1D22668-A3AE-429F-A351-A1583BA90793}" type="datetime1">
              <a:rPr lang="en-US" smtClean="0"/>
              <a:t>8/5/2026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180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CB3A2E2B-8F4D-437C-9F55-5E913AFC716A}"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1215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6C70014-48FC-4647-9615-BBD39F98887D}" type="datetime1">
              <a:rPr lang="en-US" smtClean="0"/>
              <a:t>8/5/2026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0182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C089F4EF-3CDF-46D7-ADF4-3A52C84FD8BE}" type="datetime1">
              <a:rPr lang="en-US" smtClean="0"/>
              <a:t>8/5/2026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70782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635C43F-DBB1-4D83-B442-E1529AA900C2}" type="datetime1">
              <a:rPr lang="en-US" smtClean="0"/>
              <a:t>8/5/2026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71533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2D13F81E-C5BD-4314-B9B9-AAE2702F29D2}"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46734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8/5/2026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2888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C12A2F-57DF-45DA-A7E9-678FD33267B9}" type="datetime1">
              <a:rPr lang="en-US" smtClean="0"/>
              <a:t>8/5/2026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2591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9128053F-E531-4885-B604-CF1A6DEEE405}" type="datetime1">
              <a:rPr lang="en-US" smtClean="0"/>
              <a:t>8/5/2026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67681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79767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460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738077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ig Numb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anchor="b">
            <a:normAutofit/>
          </a:bodyPr>
          <a:lstStyle>
            <a:lvl1pPr algn="l">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5AD3D17-73C9-402C-91E7-BA73E6829C50}"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544685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77A7CDD-9512-40CC-9351-FC0DE186CFBD}"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117601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ig Number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tx1"/>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5209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8/5/2026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313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Quo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9565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Quote 2">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29247CA6-BC1D-429A-A289-4E939E49554A}"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93244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anchor="ctr">
            <a:normAutofit/>
          </a:bodyPr>
          <a:lstStyle>
            <a:lvl1pPr marL="137160" indent="-137160" algn="l">
              <a:lnSpc>
                <a:spcPct val="100000"/>
              </a:lnSpc>
              <a:defRPr sz="44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DF8418BD-2BA9-41CB-AB89-625779A7563D}" type="datetime1">
              <a:rPr lang="en-US" smtClean="0"/>
              <a:t>8/5/2026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86029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765B10-D26A-480A-9509-A9831C5E60D8}" type="datetime1">
              <a:rPr lang="en-US" smtClean="0"/>
              <a:t>8/5/2026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77083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5BCCB42A-67CE-499B-A4FA-7D4E4469B142}" type="datetime1">
              <a:rPr lang="en-US" smtClean="0"/>
              <a:t>8/5/2026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8258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F9E5040-F7E0-40EC-B8E9-CED28200FAA3}" type="datetime1">
              <a:rPr lang="en-US" smtClean="0"/>
              <a:t>8/5/2026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64969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7CFF128-BAC7-4E0D-8F77-28A571D93B6F}" type="datetime1">
              <a:rPr lang="en-US" smtClean="0"/>
              <a:t>8/5/2026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9174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8/5/2026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6599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8/5/2026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690216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7987AA-E4E6-4FC1-BAD8-09A952212C58}"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3CF65F-0E21-48DE-8D75-4BF66A547E8E}" type="datetime1">
              <a:rPr lang="en-US" smtClean="0"/>
              <a:t>8/5/2026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D291CE83-67BA-4B15-B48A-7DC5C0636664}" type="datetime1">
              <a:rPr lang="en-US" smtClean="0"/>
              <a:t>8/5/2026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1" r:id="rId3"/>
    <p:sldLayoutId id="2147483712" r:id="rId4"/>
    <p:sldLayoutId id="2147483698" r:id="rId5"/>
    <p:sldLayoutId id="2147483728" r:id="rId6"/>
    <p:sldLayoutId id="2147483735" r:id="rId7"/>
    <p:sldLayoutId id="2147483758" r:id="rId8"/>
    <p:sldLayoutId id="2147483710" r:id="rId9"/>
    <p:sldLayoutId id="2147483755" r:id="rId10"/>
    <p:sldLayoutId id="2147483713" r:id="rId11"/>
    <p:sldLayoutId id="2147483729" r:id="rId12"/>
    <p:sldLayoutId id="2147483662" r:id="rId13"/>
    <p:sldLayoutId id="2147483679" r:id="rId14"/>
    <p:sldLayoutId id="2147483680" r:id="rId15"/>
    <p:sldLayoutId id="2147483681" r:id="rId16"/>
    <p:sldLayoutId id="2147483682" r:id="rId17"/>
    <p:sldLayoutId id="2147483706" r:id="rId18"/>
    <p:sldLayoutId id="2147483689" r:id="rId19"/>
    <p:sldLayoutId id="2147483690" r:id="rId20"/>
    <p:sldLayoutId id="2147483707" r:id="rId21"/>
    <p:sldLayoutId id="2147483708" r:id="rId22"/>
    <p:sldLayoutId id="2147483692" r:id="rId23"/>
    <p:sldLayoutId id="2147483691" r:id="rId24"/>
    <p:sldLayoutId id="2147483732" r:id="rId25"/>
    <p:sldLayoutId id="2147483733" r:id="rId26"/>
    <p:sldLayoutId id="2147483731" r:id="rId27"/>
    <p:sldLayoutId id="2147483730" r:id="rId28"/>
    <p:sldLayoutId id="2147483694" r:id="rId29"/>
    <p:sldLayoutId id="2147483726" r:id="rId30"/>
    <p:sldLayoutId id="2147483693" r:id="rId31"/>
    <p:sldLayoutId id="2147483711" r:id="rId32"/>
    <p:sldLayoutId id="2147483672" r:id="rId33"/>
    <p:sldLayoutId id="2147483673" r:id="rId34"/>
    <p:sldLayoutId id="2147483696" r:id="rId35"/>
    <p:sldLayoutId id="2147483752" r:id="rId36"/>
    <p:sldLayoutId id="2147483754" r:id="rId37"/>
    <p:sldLayoutId id="2147483753" r:id="rId38"/>
    <p:sldLayoutId id="2147483750" r:id="rId39"/>
    <p:sldLayoutId id="2147483742" r:id="rId40"/>
    <p:sldLayoutId id="2147483743" r:id="rId41"/>
    <p:sldLayoutId id="2147483740" r:id="rId42"/>
    <p:sldLayoutId id="2147483664" r:id="rId43"/>
    <p:sldLayoutId id="2147483665" r:id="rId44"/>
    <p:sldLayoutId id="2147483666" r:id="rId45"/>
    <p:sldLayoutId id="2147483667" r:id="rId46"/>
    <p:sldLayoutId id="2147483668" r:id="rId47"/>
    <p:sldLayoutId id="2147483669" r:id="rId48"/>
    <p:sldLayoutId id="2147483685" r:id="rId49"/>
    <p:sldLayoutId id="2147483687"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8.xml"/></Relationships>
</file>

<file path=ppt/slides/_rels/slide61.xml.rels><?xml version="1.0" encoding="UTF-8" standalone="yes"?>
<Relationships xmlns="http://schemas.openxmlformats.org/package/2006/relationships"><Relationship Id="rId8" Type="http://schemas.openxmlformats.org/officeDocument/2006/relationships/hyperlink" Target="https://archives.gnb.ca/en-ca/vital-statistics" TargetMode="External"/><Relationship Id="rId3" Type="http://schemas.openxmlformats.org/officeDocument/2006/relationships/hyperlink" Target="http://www.automatedgenealogy.com/" TargetMode="External"/><Relationship Id="rId7" Type="http://schemas.openxmlformats.org/officeDocument/2006/relationships/hyperlink" Target="https://www.gov.pe.ca/parosearch/ajax/show-advanced-search" TargetMode="External"/><Relationship Id="rId2" Type="http://schemas.openxmlformats.org/officeDocument/2006/relationships/hyperlink" Target="http://www.ancestry.ca/" TargetMode="External"/><Relationship Id="rId1" Type="http://schemas.openxmlformats.org/officeDocument/2006/relationships/slideLayout" Target="../slideLayouts/slideLayout38.xml"/><Relationship Id="rId6" Type="http://schemas.openxmlformats.org/officeDocument/2006/relationships/hyperlink" Target="https://numerique.banq.qc.ca/" TargetMode="External"/><Relationship Id="rId5" Type="http://schemas.openxmlformats.org/officeDocument/2006/relationships/hyperlink" Target="https://www.collectionscanada.gc.ca/" TargetMode="External"/><Relationship Id="rId4" Type="http://schemas.openxmlformats.org/officeDocument/2006/relationships/hyperlink" Target="https://www.familysearch.org/eng/Canada/" TargetMode="External"/><Relationship Id="rId9" Type="http://schemas.openxmlformats.org/officeDocument/2006/relationships/hyperlink" Target="https://archives.novascotia.ca/vital-statistics/"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ancestraltrails.ca/up/index.ht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A45E2-C083-8937-31E2-C11FCB98D28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7C3136-CA85-E3C5-5811-3277BEA3CBD6}"/>
              </a:ext>
            </a:extLst>
          </p:cNvPr>
          <p:cNvSpPr>
            <a:spLocks noGrp="1"/>
          </p:cNvSpPr>
          <p:nvPr>
            <p:ph type="ctrTitle"/>
          </p:nvPr>
        </p:nvSpPr>
        <p:spPr>
          <a:xfrm>
            <a:off x="246185" y="235633"/>
            <a:ext cx="9516794" cy="534573"/>
          </a:xfrm>
        </p:spPr>
        <p:txBody>
          <a:bodyPr>
            <a:normAutofit fontScale="90000"/>
          </a:bodyPr>
          <a:lstStyle/>
          <a:p>
            <a:r>
              <a:rPr lang="en-CA" b="0" dirty="0"/>
              <a:t>   </a:t>
            </a:r>
          </a:p>
        </p:txBody>
      </p:sp>
      <p:sp>
        <p:nvSpPr>
          <p:cNvPr id="6" name="Subtitle 5">
            <a:extLst>
              <a:ext uri="{FF2B5EF4-FFF2-40B4-BE49-F238E27FC236}">
                <a16:creationId xmlns:a16="http://schemas.microsoft.com/office/drawing/2014/main" id="{0D2DC896-FBFC-BDC7-14B0-C6D44FBD0F96}"/>
              </a:ext>
            </a:extLst>
          </p:cNvPr>
          <p:cNvSpPr>
            <a:spLocks noGrp="1"/>
          </p:cNvSpPr>
          <p:nvPr>
            <p:ph type="subTitle" idx="1"/>
          </p:nvPr>
        </p:nvSpPr>
        <p:spPr>
          <a:xfrm>
            <a:off x="5682742" y="1846477"/>
            <a:ext cx="5923251" cy="1070551"/>
          </a:xfrm>
        </p:spPr>
        <p:txBody>
          <a:bodyPr>
            <a:noAutofit/>
          </a:bodyPr>
          <a:lstStyle/>
          <a:p>
            <a:endParaRPr lang="en-CA" sz="3200" dirty="0">
              <a:latin typeface="Angsana New" panose="020B0502040204020203" pitchFamily="18" charset="-34"/>
              <a:cs typeface="Angsana New" panose="020B0502040204020203" pitchFamily="18" charset="-34"/>
            </a:endParaRPr>
          </a:p>
        </p:txBody>
      </p:sp>
      <p:pic>
        <p:nvPicPr>
          <p:cNvPr id="2" name="Picture Placeholder 6">
            <a:extLst>
              <a:ext uri="{FF2B5EF4-FFF2-40B4-BE49-F238E27FC236}">
                <a16:creationId xmlns:a16="http://schemas.microsoft.com/office/drawing/2014/main" id="{2F81CB29-78E7-8961-2803-4B1108BE1A88}"/>
              </a:ext>
            </a:extLst>
          </p:cNvPr>
          <p:cNvPicPr>
            <a:picLocks noChangeAspect="1"/>
          </p:cNvPicPr>
          <p:nvPr/>
        </p:nvPicPr>
        <p:blipFill>
          <a:blip r:embed="rId2">
            <a:extLst>
              <a:ext uri="{28A0092B-C50C-407E-A947-70E740481C1C}">
                <a14:useLocalDpi xmlns:a14="http://schemas.microsoft.com/office/drawing/2010/main" val="0"/>
              </a:ext>
            </a:extLst>
          </a:blip>
          <a:srcRect t="7170" b="7170"/>
          <a:stretch>
            <a:fillRect/>
          </a:stretch>
        </p:blipFill>
        <p:spPr>
          <a:xfrm>
            <a:off x="5732126" y="0"/>
            <a:ext cx="6473952" cy="6858000"/>
          </a:xfrm>
          <a:prstGeom prst="rect">
            <a:avLst/>
          </a:prstGeom>
          <a:blipFill dpi="0" rotWithShape="1">
            <a:blip r:embed="rId3">
              <a:alphaModFix amt="60000"/>
              <a:extLst>
                <a:ext uri="{28A0092B-C50C-407E-A947-70E740481C1C}">
                  <a14:useLocalDpi xmlns:a14="http://schemas.microsoft.com/office/drawing/2010/main"/>
                </a:ext>
              </a:extLst>
            </a:blip>
            <a:srcRect/>
            <a:stretch>
              <a:fillRect/>
            </a:stretch>
          </a:blipFill>
        </p:spPr>
      </p:pic>
      <p:sp>
        <p:nvSpPr>
          <p:cNvPr id="7" name="TextBox 6">
            <a:extLst>
              <a:ext uri="{FF2B5EF4-FFF2-40B4-BE49-F238E27FC236}">
                <a16:creationId xmlns:a16="http://schemas.microsoft.com/office/drawing/2014/main" id="{7D35D151-B7B6-D7C7-0FB0-C8243F9EB99B}"/>
              </a:ext>
            </a:extLst>
          </p:cNvPr>
          <p:cNvSpPr txBox="1"/>
          <p:nvPr/>
        </p:nvSpPr>
        <p:spPr>
          <a:xfrm>
            <a:off x="246185" y="293152"/>
            <a:ext cx="5226147" cy="3046988"/>
          </a:xfrm>
          <a:prstGeom prst="rect">
            <a:avLst/>
          </a:prstGeom>
          <a:noFill/>
        </p:spPr>
        <p:txBody>
          <a:bodyPr wrap="square" rtlCol="0">
            <a:spAutoFit/>
          </a:bodyPr>
          <a:lstStyle/>
          <a:p>
            <a:pPr algn="ctr"/>
            <a:r>
              <a:rPr lang="en-US" sz="4800" dirty="0">
                <a:latin typeface="Angsana New" panose="020B0502040204020203" pitchFamily="18" charset="-34"/>
                <a:cs typeface="Angsana New" panose="020B0502040204020203" pitchFamily="18" charset="-34"/>
              </a:rPr>
              <a:t>Canada Census Research </a:t>
            </a:r>
            <a:br>
              <a:rPr lang="en-US" sz="4800" dirty="0">
                <a:latin typeface="Angsana New" panose="020B0502040204020203" pitchFamily="18" charset="-34"/>
                <a:cs typeface="Angsana New" panose="020B0502040204020203" pitchFamily="18" charset="-34"/>
              </a:rPr>
            </a:br>
            <a:r>
              <a:rPr lang="en-US" sz="4800" dirty="0">
                <a:latin typeface="Angsana New" panose="020B0502040204020203" pitchFamily="18" charset="-34"/>
                <a:cs typeface="Angsana New" panose="020B0502040204020203" pitchFamily="18" charset="-34"/>
              </a:rPr>
              <a:t>Maritime Provinces</a:t>
            </a:r>
            <a:br>
              <a:rPr lang="en-US" sz="4800" dirty="0">
                <a:latin typeface="Angsana New" panose="020B0502040204020203" pitchFamily="18" charset="-34"/>
                <a:cs typeface="Angsana New" panose="020B0502040204020203" pitchFamily="18" charset="-34"/>
              </a:rPr>
            </a:br>
            <a:r>
              <a:rPr lang="en-US" sz="4800" dirty="0">
                <a:latin typeface="Angsana New" panose="020B0502040204020203" pitchFamily="18" charset="-34"/>
                <a:cs typeface="Angsana New" panose="020B0502040204020203" pitchFamily="18" charset="-34"/>
              </a:rPr>
              <a:t>(New Brunswick, Nova Scotia &amp; Prince Edward Island)</a:t>
            </a:r>
            <a:endParaRPr lang="en-CA" sz="4800" dirty="0"/>
          </a:p>
        </p:txBody>
      </p:sp>
      <p:sp>
        <p:nvSpPr>
          <p:cNvPr id="8" name="TextBox 7">
            <a:extLst>
              <a:ext uri="{FF2B5EF4-FFF2-40B4-BE49-F238E27FC236}">
                <a16:creationId xmlns:a16="http://schemas.microsoft.com/office/drawing/2014/main" id="{9BFD89D5-423C-3044-3210-0BAC7485B95A}"/>
              </a:ext>
            </a:extLst>
          </p:cNvPr>
          <p:cNvSpPr txBox="1"/>
          <p:nvPr/>
        </p:nvSpPr>
        <p:spPr>
          <a:xfrm>
            <a:off x="883691" y="4527871"/>
            <a:ext cx="4210929" cy="1354217"/>
          </a:xfrm>
          <a:prstGeom prst="rect">
            <a:avLst/>
          </a:prstGeom>
          <a:noFill/>
        </p:spPr>
        <p:txBody>
          <a:bodyPr wrap="square" rtlCol="0">
            <a:spAutoFit/>
          </a:bodyPr>
          <a:lstStyle/>
          <a:p>
            <a:pPr algn="ctr"/>
            <a:r>
              <a:rPr lang="en-US" sz="3200" dirty="0">
                <a:latin typeface="Angsana New" panose="020B0502040204020203" pitchFamily="18" charset="-34"/>
                <a:cs typeface="Angsana New" panose="020B0502040204020203" pitchFamily="18" charset="-34"/>
              </a:rPr>
              <a:t>Presented by David A. Walker</a:t>
            </a:r>
          </a:p>
          <a:p>
            <a:pPr algn="ctr"/>
            <a:r>
              <a:rPr lang="en-CA" sz="3200" dirty="0">
                <a:latin typeface="Angsana New" panose="02020603050405020304" pitchFamily="18" charset="-34"/>
                <a:cs typeface="Angsana New" panose="02020603050405020304" pitchFamily="18" charset="-34"/>
              </a:rPr>
              <a:t>https://www.ancestraltrails.ca</a:t>
            </a:r>
            <a:endParaRPr lang="en-US" sz="3200" dirty="0">
              <a:latin typeface="Angsana New" panose="02020603050405020304" pitchFamily="18" charset="-34"/>
              <a:cs typeface="Angsana New" panose="02020603050405020304" pitchFamily="18" charset="-34"/>
            </a:endParaRPr>
          </a:p>
          <a:p>
            <a:endParaRPr lang="en-CA" dirty="0"/>
          </a:p>
        </p:txBody>
      </p:sp>
    </p:spTree>
    <p:extLst>
      <p:ext uri="{BB962C8B-B14F-4D97-AF65-F5344CB8AC3E}">
        <p14:creationId xmlns:p14="http://schemas.microsoft.com/office/powerpoint/2010/main" val="3405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F009CB-EE6C-D743-A8EC-BE918753DB6D}"/>
              </a:ext>
            </a:extLst>
          </p:cNvPr>
          <p:cNvSpPr>
            <a:spLocks noGrp="1"/>
          </p:cNvSpPr>
          <p:nvPr>
            <p:ph type="ctrTitle"/>
          </p:nvPr>
        </p:nvSpPr>
        <p:spPr>
          <a:xfrm>
            <a:off x="246185" y="235633"/>
            <a:ext cx="9516794" cy="534573"/>
          </a:xfrm>
        </p:spPr>
        <p:txBody>
          <a:bodyPr>
            <a:normAutofit fontScale="90000"/>
          </a:bodyPr>
          <a:lstStyle/>
          <a:p>
            <a:r>
              <a:rPr lang="en-CA" b="0" dirty="0"/>
              <a:t>   </a:t>
            </a:r>
          </a:p>
        </p:txBody>
      </p:sp>
      <p:sp>
        <p:nvSpPr>
          <p:cNvPr id="6" name="Subtitle 5">
            <a:extLst>
              <a:ext uri="{FF2B5EF4-FFF2-40B4-BE49-F238E27FC236}">
                <a16:creationId xmlns:a16="http://schemas.microsoft.com/office/drawing/2014/main" id="{842491FC-8D3D-E6C8-F5DB-2138BF0FA27D}"/>
              </a:ext>
            </a:extLst>
          </p:cNvPr>
          <p:cNvSpPr>
            <a:spLocks noGrp="1"/>
          </p:cNvSpPr>
          <p:nvPr>
            <p:ph type="subTitle" idx="1"/>
          </p:nvPr>
        </p:nvSpPr>
        <p:spPr>
          <a:xfrm>
            <a:off x="5682742" y="1846477"/>
            <a:ext cx="5923251" cy="1070551"/>
          </a:xfrm>
        </p:spPr>
        <p:txBody>
          <a:bodyPr>
            <a:noAutofit/>
          </a:bodyPr>
          <a:lstStyle/>
          <a:p>
            <a:r>
              <a:rPr lang="en-CA" sz="3200" dirty="0">
                <a:latin typeface="Angsana New" panose="020B0502040204020203" pitchFamily="18" charset="-34"/>
                <a:cs typeface="Angsana New" panose="020B0502040204020203" pitchFamily="18" charset="-34"/>
              </a:rPr>
              <a:t>This book is highly recommended for those conducting research on Canadian census returns, available on Amazon.ca and eBay.ca.</a:t>
            </a:r>
          </a:p>
        </p:txBody>
      </p:sp>
      <p:pic>
        <p:nvPicPr>
          <p:cNvPr id="3" name="Picture 2">
            <a:extLst>
              <a:ext uri="{FF2B5EF4-FFF2-40B4-BE49-F238E27FC236}">
                <a16:creationId xmlns:a16="http://schemas.microsoft.com/office/drawing/2014/main" id="{586A1864-D0A6-C738-EA68-545AC9F88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007" y="235633"/>
            <a:ext cx="4933752" cy="6386734"/>
          </a:xfrm>
          <a:prstGeom prst="rect">
            <a:avLst/>
          </a:prstGeom>
        </p:spPr>
      </p:pic>
    </p:spTree>
    <p:extLst>
      <p:ext uri="{BB962C8B-B14F-4D97-AF65-F5344CB8AC3E}">
        <p14:creationId xmlns:p14="http://schemas.microsoft.com/office/powerpoint/2010/main" val="269958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90EC7-171B-7288-57CE-2F3CF5016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4087A-EEFB-0980-562E-998640257F18}"/>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A4FA9309-512C-9740-48DE-101761A928B9}"/>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1611 Census of native population, Nova Scotia, New Brunswick &amp; other parts</a:t>
            </a:r>
          </a:p>
          <a:p>
            <a:endParaRPr lang="en-CA" dirty="0"/>
          </a:p>
        </p:txBody>
      </p:sp>
    </p:spTree>
    <p:extLst>
      <p:ext uri="{BB962C8B-B14F-4D97-AF65-F5344CB8AC3E}">
        <p14:creationId xmlns:p14="http://schemas.microsoft.com/office/powerpoint/2010/main" val="335318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CA57-6AF6-502C-3921-05EABA5CE9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0E1CD0-304D-87B8-E519-0BBDF25063D3}"/>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5F19DAE0-1C6A-2EC5-6387-BB7DFCDB9357}"/>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1666 First Canadian census completed in New France (territory colonized by France in mainland North America). Pop. 3,215. </a:t>
            </a:r>
          </a:p>
          <a:p>
            <a:pPr algn="l">
              <a:spcBef>
                <a:spcPts val="600"/>
              </a:spcBef>
            </a:pPr>
            <a:r>
              <a:rPr lang="en-US" sz="4000" dirty="0">
                <a:latin typeface="Angsana New" panose="02020603050405020304" pitchFamily="18" charset="-34"/>
                <a:cs typeface="Angsana New" panose="02020603050405020304" pitchFamily="18" charset="-34"/>
              </a:rPr>
              <a:t>Another census taken the following year calculated a population of 3,918.</a:t>
            </a:r>
          </a:p>
          <a:p>
            <a:pPr algn="l">
              <a:spcBef>
                <a:spcPts val="600"/>
              </a:spcBef>
            </a:pPr>
            <a:r>
              <a:rPr lang="en-US" sz="4000" dirty="0">
                <a:latin typeface="Angsana New" panose="02020603050405020304" pitchFamily="18" charset="-34"/>
                <a:cs typeface="Angsana New" panose="02020603050405020304" pitchFamily="18" charset="-34"/>
              </a:rPr>
              <a:t>In 1681 there was another New France census, pop. 9,677.</a:t>
            </a:r>
          </a:p>
          <a:p>
            <a:pPr algn="l">
              <a:spcBef>
                <a:spcPts val="600"/>
              </a:spcBef>
            </a:pPr>
            <a:r>
              <a:rPr lang="en-US" sz="4000" dirty="0">
                <a:latin typeface="Angsana New" panose="02020603050405020304" pitchFamily="18" charset="-34"/>
                <a:cs typeface="Angsana New" panose="02020603050405020304" pitchFamily="18" charset="-34"/>
              </a:rPr>
              <a:t>These three censuses are available for viewing on microfilm from Library and Archives Canada.</a:t>
            </a:r>
          </a:p>
          <a:p>
            <a:endParaRPr lang="en-CA" dirty="0"/>
          </a:p>
        </p:txBody>
      </p:sp>
    </p:spTree>
    <p:extLst>
      <p:ext uri="{BB962C8B-B14F-4D97-AF65-F5344CB8AC3E}">
        <p14:creationId xmlns:p14="http://schemas.microsoft.com/office/powerpoint/2010/main" val="280431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93ED4-CB68-0BBB-24A8-D7934ED3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FF4CB-CD6A-EBCB-BA71-18F80E1D2936}"/>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261BA6B1-3536-0426-0E1C-8E785BE11008}"/>
              </a:ext>
            </a:extLst>
          </p:cNvPr>
          <p:cNvSpPr>
            <a:spLocks noGrp="1"/>
          </p:cNvSpPr>
          <p:nvPr>
            <p:ph type="subTitle" idx="1"/>
          </p:nvPr>
        </p:nvSpPr>
        <p:spPr>
          <a:xfrm>
            <a:off x="567397" y="1237957"/>
            <a:ext cx="11057206" cy="5620044"/>
          </a:xfrm>
        </p:spPr>
        <p:txBody>
          <a:bodyPr>
            <a:normAutofit/>
          </a:bodyPr>
          <a:lstStyle/>
          <a:p>
            <a:pPr algn="l"/>
            <a:r>
              <a:rPr lang="en-US" sz="4000" dirty="0">
                <a:latin typeface="Angsana New" panose="02020603050405020304" pitchFamily="18" charset="-34"/>
                <a:cs typeface="Angsana New" panose="02020603050405020304" pitchFamily="18" charset="-34"/>
              </a:rPr>
              <a:t>1671 Earliest census record of Acadians in New Brunswick</a:t>
            </a:r>
          </a:p>
          <a:p>
            <a:endParaRPr lang="en-CA" dirty="0"/>
          </a:p>
        </p:txBody>
      </p:sp>
    </p:spTree>
    <p:extLst>
      <p:ext uri="{BB962C8B-B14F-4D97-AF65-F5344CB8AC3E}">
        <p14:creationId xmlns:p14="http://schemas.microsoft.com/office/powerpoint/2010/main" val="395944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052E5-4FE6-7E38-CFCE-502658B29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2D22D-C5BA-668C-F1FB-EC9DFFA34B6B}"/>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FC012400-1CC6-B809-7D51-037B75A34740}"/>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1825 Lower Canada (Qu</a:t>
            </a:r>
            <a:r>
              <a:rPr lang="en-CA" sz="4000" dirty="0">
                <a:latin typeface="Angsana New" panose="02020603050405020304" pitchFamily="18" charset="-34"/>
                <a:cs typeface="Angsana New" panose="02020603050405020304" pitchFamily="18" charset="-34"/>
              </a:rPr>
              <a:t>é</a:t>
            </a:r>
            <a:r>
              <a:rPr lang="en-US" sz="4000" dirty="0" err="1">
                <a:latin typeface="Angsana New" panose="02020603050405020304" pitchFamily="18" charset="-34"/>
                <a:cs typeface="Angsana New" panose="02020603050405020304" pitchFamily="18" charset="-34"/>
              </a:rPr>
              <a:t>bec</a:t>
            </a:r>
            <a:r>
              <a:rPr lang="en-US" sz="4000" dirty="0">
                <a:latin typeface="Angsana New" panose="02020603050405020304" pitchFamily="18" charset="-34"/>
                <a:cs typeface="Angsana New" panose="02020603050405020304" pitchFamily="18" charset="-34"/>
              </a:rPr>
              <a:t>), in French, 20 June to 20 September, pop. 479,288</a:t>
            </a:r>
          </a:p>
          <a:p>
            <a:endParaRPr lang="en-CA" dirty="0"/>
          </a:p>
        </p:txBody>
      </p:sp>
    </p:spTree>
    <p:extLst>
      <p:ext uri="{BB962C8B-B14F-4D97-AF65-F5344CB8AC3E}">
        <p14:creationId xmlns:p14="http://schemas.microsoft.com/office/powerpoint/2010/main" val="4030959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B9CA-75CA-1715-4ECE-4DD42BC29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196DF2-16B3-6FC5-2A87-5F7BD2A28223}"/>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8AC3EB9A-A1AC-FEA3-47D5-E0DF70B7DA4F}"/>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1831 Lower Canada (Qu</a:t>
            </a:r>
            <a:r>
              <a:rPr lang="en-CA" sz="4000" dirty="0">
                <a:latin typeface="Angsana New" panose="02020603050405020304" pitchFamily="18" charset="-34"/>
                <a:cs typeface="Angsana New" panose="02020603050405020304" pitchFamily="18" charset="-34"/>
              </a:rPr>
              <a:t>é</a:t>
            </a:r>
            <a:r>
              <a:rPr lang="en-US" sz="4000" dirty="0" err="1">
                <a:latin typeface="Angsana New" panose="02020603050405020304" pitchFamily="18" charset="-34"/>
                <a:cs typeface="Angsana New" panose="02020603050405020304" pitchFamily="18" charset="-34"/>
              </a:rPr>
              <a:t>bec</a:t>
            </a:r>
            <a:r>
              <a:rPr lang="en-US" sz="4000" dirty="0">
                <a:latin typeface="Angsana New" panose="02020603050405020304" pitchFamily="18" charset="-34"/>
                <a:cs typeface="Angsana New" panose="02020603050405020304" pitchFamily="18" charset="-34"/>
              </a:rPr>
              <a:t>), 1 June to 1 October, pop. 553,134</a:t>
            </a:r>
          </a:p>
          <a:p>
            <a:endParaRPr lang="en-CA" dirty="0"/>
          </a:p>
        </p:txBody>
      </p:sp>
    </p:spTree>
    <p:extLst>
      <p:ext uri="{BB962C8B-B14F-4D97-AF65-F5344CB8AC3E}">
        <p14:creationId xmlns:p14="http://schemas.microsoft.com/office/powerpoint/2010/main" val="3421215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0D02B-EC69-821C-DF0F-E52711B32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ACB3D-2749-27E4-EC5E-6CE942B1DC48}"/>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0BEC5247-594C-27C6-1E19-ADE424F9387A}"/>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1836 Newfoundland, pop. 73,705</a:t>
            </a:r>
          </a:p>
          <a:p>
            <a:endParaRPr lang="en-CA" dirty="0"/>
          </a:p>
        </p:txBody>
      </p:sp>
    </p:spTree>
    <p:extLst>
      <p:ext uri="{BB962C8B-B14F-4D97-AF65-F5344CB8AC3E}">
        <p14:creationId xmlns:p14="http://schemas.microsoft.com/office/powerpoint/2010/main" val="2804146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9B1BF-A1A7-D489-865F-F6F237E87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C304A-3427-B29A-9F8F-217AA4EA9942}"/>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F30FB311-AE2E-FA2C-4E14-CE03E57AC35F}"/>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1838 Nova Scotia. Listed the heads of households, other family members by sex and age group</a:t>
            </a:r>
          </a:p>
          <a:p>
            <a:endParaRPr lang="en-CA" dirty="0"/>
          </a:p>
        </p:txBody>
      </p:sp>
    </p:spTree>
    <p:extLst>
      <p:ext uri="{BB962C8B-B14F-4D97-AF65-F5344CB8AC3E}">
        <p14:creationId xmlns:p14="http://schemas.microsoft.com/office/powerpoint/2010/main" val="76772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5F3D-FD8C-067C-20D4-8ACB61538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0846F-0895-29F1-8B02-078ECFD2B99D}"/>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927F6DE9-DB6B-068F-7AE2-82648D1953D0}"/>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1842 Census Lower (Qu</a:t>
            </a:r>
            <a:r>
              <a:rPr lang="en-CA" sz="4000" dirty="0">
                <a:latin typeface="Angsana New" panose="02020603050405020304" pitchFamily="18" charset="-34"/>
                <a:cs typeface="Angsana New" panose="02020603050405020304" pitchFamily="18" charset="-34"/>
              </a:rPr>
              <a:t>é</a:t>
            </a:r>
            <a:r>
              <a:rPr lang="en-US" sz="4000" dirty="0" err="1">
                <a:latin typeface="Angsana New" panose="02020603050405020304" pitchFamily="18" charset="-34"/>
                <a:cs typeface="Angsana New" panose="02020603050405020304" pitchFamily="18" charset="-34"/>
              </a:rPr>
              <a:t>bec</a:t>
            </a:r>
            <a:r>
              <a:rPr lang="en-US" sz="4000" dirty="0">
                <a:latin typeface="Angsana New" panose="02020603050405020304" pitchFamily="18" charset="-34"/>
                <a:cs typeface="Angsana New" panose="02020603050405020304" pitchFamily="18" charset="-34"/>
              </a:rPr>
              <a:t>) Canada, proved to be a failure. </a:t>
            </a:r>
          </a:p>
          <a:p>
            <a:pPr algn="l">
              <a:spcBef>
                <a:spcPts val="600"/>
              </a:spcBef>
            </a:pPr>
            <a:r>
              <a:rPr lang="en-US" sz="4000" dirty="0">
                <a:latin typeface="Angsana New" panose="02020603050405020304" pitchFamily="18" charset="-34"/>
                <a:cs typeface="Angsana New" panose="02020603050405020304" pitchFamily="18" charset="-34"/>
              </a:rPr>
              <a:t>It was repeated in March, April and May, 1844, pop. 697,084</a:t>
            </a:r>
          </a:p>
          <a:p>
            <a:endParaRPr lang="en-CA" dirty="0"/>
          </a:p>
        </p:txBody>
      </p:sp>
    </p:spTree>
    <p:extLst>
      <p:ext uri="{BB962C8B-B14F-4D97-AF65-F5344CB8AC3E}">
        <p14:creationId xmlns:p14="http://schemas.microsoft.com/office/powerpoint/2010/main" val="312328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1C22-33D9-234E-978F-5FDF96108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B613A-9E29-14D7-4A81-5A0995840C1B}"/>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4CF7EA2E-2F50-2A98-0F2D-7DBD46682504}"/>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1845 Newfoundland, pop. 96,295</a:t>
            </a:r>
          </a:p>
          <a:p>
            <a:endParaRPr lang="en-CA" dirty="0"/>
          </a:p>
        </p:txBody>
      </p:sp>
    </p:spTree>
    <p:extLst>
      <p:ext uri="{BB962C8B-B14F-4D97-AF65-F5344CB8AC3E}">
        <p14:creationId xmlns:p14="http://schemas.microsoft.com/office/powerpoint/2010/main" val="4113831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4E079-013B-0E30-35D4-39C3FBE46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29EED-F58B-9089-CC1B-B11017F084E6}"/>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CC4CC2C8-BE34-FE08-BB18-4BE7FC12950E}"/>
              </a:ext>
            </a:extLst>
          </p:cNvPr>
          <p:cNvSpPr>
            <a:spLocks noGrp="1"/>
          </p:cNvSpPr>
          <p:nvPr>
            <p:ph type="subTitle" idx="1"/>
          </p:nvPr>
        </p:nvSpPr>
        <p:spPr>
          <a:xfrm>
            <a:off x="422036" y="1237957"/>
            <a:ext cx="11427655"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1851 Nominal census in Canada East (Qu</a:t>
            </a:r>
            <a:r>
              <a:rPr lang="en-CA" sz="4000" dirty="0">
                <a:latin typeface="Angsana New" panose="02020603050405020304" pitchFamily="18" charset="-34"/>
                <a:cs typeface="Angsana New" panose="02020603050405020304" pitchFamily="18" charset="-34"/>
              </a:rPr>
              <a:t>é</a:t>
            </a:r>
            <a:r>
              <a:rPr lang="en-US" sz="4000" dirty="0" err="1">
                <a:latin typeface="Angsana New" panose="02020603050405020304" pitchFamily="18" charset="-34"/>
                <a:cs typeface="Angsana New" panose="02020603050405020304" pitchFamily="18" charset="-34"/>
              </a:rPr>
              <a:t>bec</a:t>
            </a:r>
            <a:r>
              <a:rPr lang="en-US" sz="4000" dirty="0">
                <a:latin typeface="Angsana New" panose="02020603050405020304" pitchFamily="18" charset="-34"/>
                <a:cs typeface="Angsana New" panose="02020603050405020304" pitchFamily="18" charset="-34"/>
              </a:rPr>
              <a:t>, still known as Lower Canada), pop. 890,261, New Brunswick, pop. 193,800, and Nova Scotia, pop. 276,854. PANB published an index, county by county.</a:t>
            </a:r>
          </a:p>
          <a:p>
            <a:endParaRPr lang="en-CA" dirty="0"/>
          </a:p>
        </p:txBody>
      </p:sp>
    </p:spTree>
    <p:extLst>
      <p:ext uri="{BB962C8B-B14F-4D97-AF65-F5344CB8AC3E}">
        <p14:creationId xmlns:p14="http://schemas.microsoft.com/office/powerpoint/2010/main" val="1337037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A5851-F793-C173-4015-905F73B4F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A9918-1B4D-75F1-5838-21509704E9EA}"/>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09348C32-FF88-80E9-BB29-CF199C5E17BA}"/>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1852 Nominal census in Canada East and Canada West</a:t>
            </a:r>
          </a:p>
          <a:p>
            <a:endParaRPr lang="en-CA" dirty="0"/>
          </a:p>
        </p:txBody>
      </p:sp>
    </p:spTree>
    <p:extLst>
      <p:ext uri="{BB962C8B-B14F-4D97-AF65-F5344CB8AC3E}">
        <p14:creationId xmlns:p14="http://schemas.microsoft.com/office/powerpoint/2010/main" val="460802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CF50-0B79-A221-9666-775DEC7B3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2707A-26EB-EEFA-1353-2C1A7F589C8D}"/>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AD7781ED-5890-4E80-83AA-867DEF39C74C}"/>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1871 First census of the new Dominion of Canada</a:t>
            </a:r>
          </a:p>
          <a:p>
            <a:endParaRPr lang="en-CA" dirty="0"/>
          </a:p>
        </p:txBody>
      </p:sp>
    </p:spTree>
    <p:extLst>
      <p:ext uri="{BB962C8B-B14F-4D97-AF65-F5344CB8AC3E}">
        <p14:creationId xmlns:p14="http://schemas.microsoft.com/office/powerpoint/2010/main" val="2070771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0729-4EB5-876C-52D8-BD6F22DBEB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77218-B001-F715-CDE7-A2762AFCBE5B}"/>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FF02D404-D2BB-A738-DA60-DEA8092F994A}"/>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1891 pop. 4,833,239</a:t>
            </a:r>
          </a:p>
          <a:p>
            <a:endParaRPr lang="en-CA" dirty="0"/>
          </a:p>
        </p:txBody>
      </p:sp>
    </p:spTree>
    <p:extLst>
      <p:ext uri="{BB962C8B-B14F-4D97-AF65-F5344CB8AC3E}">
        <p14:creationId xmlns:p14="http://schemas.microsoft.com/office/powerpoint/2010/main" val="763607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1E94A-71F1-07CA-B068-B26FDB7E5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35634-8BC2-79FC-83DD-B7A8D3B11C3B}"/>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1FB254DA-665F-2D9E-1068-863BAC7C3B30}"/>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Canada adopted the practice of the UK, having its censuses every decade plus one.</a:t>
            </a:r>
          </a:p>
          <a:p>
            <a:endParaRPr lang="en-CA" dirty="0"/>
          </a:p>
        </p:txBody>
      </p:sp>
    </p:spTree>
    <p:extLst>
      <p:ext uri="{BB962C8B-B14F-4D97-AF65-F5344CB8AC3E}">
        <p14:creationId xmlns:p14="http://schemas.microsoft.com/office/powerpoint/2010/main" val="2108135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8C8D1-8974-A3E1-EA9A-56F2859C3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0C1B1D-63ED-7A2E-30F2-50ED60955DED}"/>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6226F5EA-7E77-D176-DDE9-302AA30576F4}"/>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1901 was the first time that a census recorded the complete birthdate of inhabitants, pop. 5,371,315</a:t>
            </a:r>
          </a:p>
          <a:p>
            <a:endParaRPr lang="en-CA" dirty="0"/>
          </a:p>
        </p:txBody>
      </p:sp>
    </p:spTree>
    <p:extLst>
      <p:ext uri="{BB962C8B-B14F-4D97-AF65-F5344CB8AC3E}">
        <p14:creationId xmlns:p14="http://schemas.microsoft.com/office/powerpoint/2010/main" val="2483208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F7CEF-3BA9-09D5-50E3-E52DDD82C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9FE98-D417-EAE3-07AA-6D09AC55C05F}"/>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8070EC95-8525-5C6F-B1DA-2BA031FE8559}"/>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1911 recorded only the month &amp; year of birth, pop. 7,206,643</a:t>
            </a:r>
          </a:p>
          <a:p>
            <a:endParaRPr lang="en-CA" dirty="0"/>
          </a:p>
        </p:txBody>
      </p:sp>
    </p:spTree>
    <p:extLst>
      <p:ext uri="{BB962C8B-B14F-4D97-AF65-F5344CB8AC3E}">
        <p14:creationId xmlns:p14="http://schemas.microsoft.com/office/powerpoint/2010/main" val="134462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0A6C-B01C-E1D0-9C90-A3CB44A89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83DBD-C9FD-150B-ACDE-1CDA3B9C153A}"/>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00FB4315-FAB0-1EE1-61AC-B89E30D4EA35}"/>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1921 pop. 8,788,483, lower than expected due to fatalities of World War I</a:t>
            </a:r>
          </a:p>
          <a:p>
            <a:endParaRPr lang="en-CA" dirty="0"/>
          </a:p>
        </p:txBody>
      </p:sp>
    </p:spTree>
    <p:extLst>
      <p:ext uri="{BB962C8B-B14F-4D97-AF65-F5344CB8AC3E}">
        <p14:creationId xmlns:p14="http://schemas.microsoft.com/office/powerpoint/2010/main" val="3173985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464A-A0EA-CF65-AC2A-C259C81416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F2EF6-6BAD-D7C2-EB98-C06E8912A1D1}"/>
              </a:ext>
            </a:extLst>
          </p:cNvPr>
          <p:cNvSpPr>
            <a:spLocks noGrp="1"/>
          </p:cNvSpPr>
          <p:nvPr>
            <p:ph type="ctrTitle"/>
          </p:nvPr>
        </p:nvSpPr>
        <p:spPr>
          <a:xfrm>
            <a:off x="2611315" y="225083"/>
            <a:ext cx="6969369" cy="858130"/>
          </a:xfrm>
        </p:spPr>
        <p:txBody>
          <a:bodyPr>
            <a:normAutofit fontScale="90000"/>
          </a:bodyPr>
          <a:lstStyle/>
          <a:p>
            <a:r>
              <a:rPr lang="en-CA" sz="6600" dirty="0">
                <a:latin typeface="Angsana New" panose="02020603050405020304" pitchFamily="18" charset="-34"/>
                <a:cs typeface="Angsana New" panose="02020603050405020304" pitchFamily="18" charset="-34"/>
              </a:rPr>
              <a:t>Introduction – Eastern Canada</a:t>
            </a:r>
          </a:p>
        </p:txBody>
      </p:sp>
      <p:sp>
        <p:nvSpPr>
          <p:cNvPr id="3" name="Subtitle 2">
            <a:extLst>
              <a:ext uri="{FF2B5EF4-FFF2-40B4-BE49-F238E27FC236}">
                <a16:creationId xmlns:a16="http://schemas.microsoft.com/office/drawing/2014/main" id="{A53A9F3F-CCDD-4F1B-0AC1-EBC7CBF98163}"/>
              </a:ext>
            </a:extLst>
          </p:cNvPr>
          <p:cNvSpPr>
            <a:spLocks noGrp="1"/>
          </p:cNvSpPr>
          <p:nvPr>
            <p:ph type="subTitle" idx="1"/>
          </p:nvPr>
        </p:nvSpPr>
        <p:spPr>
          <a:xfrm>
            <a:off x="567397" y="1237957"/>
            <a:ext cx="11057206" cy="5620044"/>
          </a:xfrm>
        </p:spPr>
        <p:txBody>
          <a:bodyPr>
            <a:normAutofit/>
          </a:bodyPr>
          <a:lstStyle/>
          <a:p>
            <a:pPr algn="l">
              <a:spcBef>
                <a:spcPts val="600"/>
              </a:spcBef>
            </a:pPr>
            <a:r>
              <a:rPr lang="en-US" sz="4000" dirty="0">
                <a:latin typeface="Angsana New" panose="02020603050405020304" pitchFamily="18" charset="-34"/>
                <a:cs typeface="Angsana New" panose="02020603050405020304" pitchFamily="18" charset="-34"/>
              </a:rPr>
              <a:t>1931 is currently the most recent census for public viewing, pop. 10,376,786 (mid-2026 projected to be 40,467,728)</a:t>
            </a:r>
          </a:p>
          <a:p>
            <a:endParaRPr lang="en-CA" dirty="0"/>
          </a:p>
        </p:txBody>
      </p:sp>
    </p:spTree>
    <p:extLst>
      <p:ext uri="{BB962C8B-B14F-4D97-AF65-F5344CB8AC3E}">
        <p14:creationId xmlns:p14="http://schemas.microsoft.com/office/powerpoint/2010/main" val="4287729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63277-C0D7-8AEB-0716-AC0E722C09B8}"/>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D30D1CB4-52E8-691B-1BE1-51E9035CB710}"/>
              </a:ext>
            </a:extLst>
          </p:cNvPr>
          <p:cNvSpPr>
            <a:spLocks noGrp="1"/>
          </p:cNvSpPr>
          <p:nvPr>
            <p:ph type="subTitle" idx="1"/>
          </p:nvPr>
        </p:nvSpPr>
        <p:spPr>
          <a:xfrm>
            <a:off x="3826413" y="6414369"/>
            <a:ext cx="4206240" cy="443631"/>
          </a:xfrm>
        </p:spPr>
        <p:txBody>
          <a:bodyPr/>
          <a:lstStyle/>
          <a:p>
            <a:pPr algn="ctr"/>
            <a:r>
              <a:rPr lang="en-CA" dirty="0"/>
              <a:t>Family Historian v. 7.0.24.1</a:t>
            </a:r>
          </a:p>
        </p:txBody>
      </p:sp>
      <p:pic>
        <p:nvPicPr>
          <p:cNvPr id="6" name="Picture 5">
            <a:extLst>
              <a:ext uri="{FF2B5EF4-FFF2-40B4-BE49-F238E27FC236}">
                <a16:creationId xmlns:a16="http://schemas.microsoft.com/office/drawing/2014/main" id="{C23EFA3F-A57C-675C-5474-1B532D918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539696"/>
          </a:xfrm>
          <a:prstGeom prst="rect">
            <a:avLst/>
          </a:prstGeom>
        </p:spPr>
      </p:pic>
    </p:spTree>
    <p:extLst>
      <p:ext uri="{BB962C8B-B14F-4D97-AF65-F5344CB8AC3E}">
        <p14:creationId xmlns:p14="http://schemas.microsoft.com/office/powerpoint/2010/main" val="261634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5292-C0E6-EDF0-4F94-8AABF1D41B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25015E7-6C4B-8ED9-64F7-38BCE150A772}"/>
              </a:ext>
            </a:extLst>
          </p:cNvPr>
          <p:cNvSpPr>
            <a:spLocks noGrp="1"/>
          </p:cNvSpPr>
          <p:nvPr>
            <p:ph type="ctrTitle"/>
          </p:nvPr>
        </p:nvSpPr>
        <p:spPr>
          <a:xfrm>
            <a:off x="232116" y="209913"/>
            <a:ext cx="9924757" cy="534573"/>
          </a:xfrm>
        </p:spPr>
        <p:txBody>
          <a:bodyPr>
            <a:noAutofit/>
          </a:bodyPr>
          <a:lstStyle/>
          <a:p>
            <a:r>
              <a:rPr lang="en-CA" sz="2800" b="0" dirty="0">
                <a:latin typeface="Angsana New" panose="020B0502040204020203" pitchFamily="18" charset="-34"/>
                <a:cs typeface="Angsana New" panose="020B0502040204020203" pitchFamily="18" charset="-34"/>
              </a:rPr>
              <a:t>Featured person is </a:t>
            </a:r>
            <a:r>
              <a:rPr lang="en-CA" sz="2800" b="0" dirty="0">
                <a:solidFill>
                  <a:schemeClr val="accent4"/>
                </a:solidFill>
                <a:latin typeface="Angsana New" panose="020B0502040204020203" pitchFamily="18" charset="-34"/>
                <a:cs typeface="Angsana New" panose="020B0502040204020203" pitchFamily="18" charset="-34"/>
              </a:rPr>
              <a:t>Jacob Sunderland Palmer</a:t>
            </a:r>
            <a:r>
              <a:rPr lang="en-CA" sz="2800" b="0" dirty="0">
                <a:latin typeface="Angsana New" panose="020B0502040204020203" pitchFamily="18" charset="-34"/>
                <a:cs typeface="Angsana New" panose="020B0502040204020203" pitchFamily="18" charset="-34"/>
              </a:rPr>
              <a:t>, a grandson of United Empire Loyalist Marcus Palmer Sr.</a:t>
            </a:r>
            <a:endParaRPr lang="en-CA" sz="2800" b="0" dirty="0"/>
          </a:p>
        </p:txBody>
      </p:sp>
      <p:pic>
        <p:nvPicPr>
          <p:cNvPr id="12" name="Picture 11">
            <a:extLst>
              <a:ext uri="{FF2B5EF4-FFF2-40B4-BE49-F238E27FC236}">
                <a16:creationId xmlns:a16="http://schemas.microsoft.com/office/drawing/2014/main" id="{56D07213-B4C5-E6FF-D795-7632FF2916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5" y="1897917"/>
            <a:ext cx="12192000" cy="2456330"/>
          </a:xfrm>
          <a:prstGeom prst="rect">
            <a:avLst/>
          </a:prstGeom>
        </p:spPr>
      </p:pic>
      <p:cxnSp>
        <p:nvCxnSpPr>
          <p:cNvPr id="16" name="Straight Arrow Connector 15">
            <a:extLst>
              <a:ext uri="{FF2B5EF4-FFF2-40B4-BE49-F238E27FC236}">
                <a16:creationId xmlns:a16="http://schemas.microsoft.com/office/drawing/2014/main" id="{7108230A-86BD-0DE1-2C4B-307F458E8EBC}"/>
              </a:ext>
            </a:extLst>
          </p:cNvPr>
          <p:cNvCxnSpPr>
            <a:cxnSpLocks/>
          </p:cNvCxnSpPr>
          <p:nvPr/>
        </p:nvCxnSpPr>
        <p:spPr>
          <a:xfrm flipH="1">
            <a:off x="1589649" y="770206"/>
            <a:ext cx="1266093" cy="1621302"/>
          </a:xfrm>
          <a:prstGeom prst="straightConnector1">
            <a:avLst/>
          </a:prstGeom>
          <a:ln w="317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Right Bracket 20">
            <a:extLst>
              <a:ext uri="{FF2B5EF4-FFF2-40B4-BE49-F238E27FC236}">
                <a16:creationId xmlns:a16="http://schemas.microsoft.com/office/drawing/2014/main" id="{1131E68A-DD4C-750E-8D6E-6C3AC96D631D}"/>
              </a:ext>
            </a:extLst>
          </p:cNvPr>
          <p:cNvSpPr/>
          <p:nvPr/>
        </p:nvSpPr>
        <p:spPr>
          <a:xfrm rot="16200000">
            <a:off x="10982718" y="637195"/>
            <a:ext cx="186489" cy="2232074"/>
          </a:xfrm>
          <a:prstGeom prst="rightBracket">
            <a:avLst/>
          </a:prstGeom>
          <a:noFill/>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TextBox 3">
            <a:extLst>
              <a:ext uri="{FF2B5EF4-FFF2-40B4-BE49-F238E27FC236}">
                <a16:creationId xmlns:a16="http://schemas.microsoft.com/office/drawing/2014/main" id="{D56F4872-F3CD-C5FB-BF36-E92513DB8AB7}"/>
              </a:ext>
            </a:extLst>
          </p:cNvPr>
          <p:cNvSpPr txBox="1"/>
          <p:nvPr/>
        </p:nvSpPr>
        <p:spPr>
          <a:xfrm>
            <a:off x="5729486" y="718509"/>
            <a:ext cx="6471139" cy="1231106"/>
          </a:xfrm>
          <a:prstGeom prst="rect">
            <a:avLst/>
          </a:prstGeom>
          <a:noFill/>
        </p:spPr>
        <p:txBody>
          <a:bodyPr wrap="square" rtlCol="0">
            <a:spAutoFit/>
          </a:bodyPr>
          <a:lstStyle/>
          <a:p>
            <a:r>
              <a:rPr lang="en-CA" sz="2800" dirty="0">
                <a:latin typeface="Angsana New" panose="020B0502040204020203" pitchFamily="18" charset="-34"/>
                <a:cs typeface="Angsana New" panose="020B0502040204020203" pitchFamily="18" charset="-34"/>
              </a:rPr>
              <a:t>A custom feature of Family Historian displays columns to indicate whether a selected person has appeared in a particular census. </a:t>
            </a:r>
          </a:p>
          <a:p>
            <a:endParaRPr lang="en-CA" dirty="0"/>
          </a:p>
        </p:txBody>
      </p:sp>
      <p:sp>
        <p:nvSpPr>
          <p:cNvPr id="8" name="Subtitle 7">
            <a:extLst>
              <a:ext uri="{FF2B5EF4-FFF2-40B4-BE49-F238E27FC236}">
                <a16:creationId xmlns:a16="http://schemas.microsoft.com/office/drawing/2014/main" id="{FEF3779C-8E31-AE85-E8AA-886D92CCC2AA}"/>
              </a:ext>
            </a:extLst>
          </p:cNvPr>
          <p:cNvSpPr>
            <a:spLocks noGrp="1"/>
          </p:cNvSpPr>
          <p:nvPr>
            <p:ph type="subTitle" idx="1"/>
          </p:nvPr>
        </p:nvSpPr>
        <p:spPr/>
        <p:txBody>
          <a:bodyPr/>
          <a:lstStyle/>
          <a:p>
            <a:endParaRPr lang="en-CA"/>
          </a:p>
        </p:txBody>
      </p:sp>
    </p:spTree>
    <p:extLst>
      <p:ext uri="{BB962C8B-B14F-4D97-AF65-F5344CB8AC3E}">
        <p14:creationId xmlns:p14="http://schemas.microsoft.com/office/powerpoint/2010/main" val="367419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9CDACE7-5F2B-D3C9-6328-C72AD0AE9B37}"/>
              </a:ext>
            </a:extLst>
          </p:cNvPr>
          <p:cNvSpPr>
            <a:spLocks noGrp="1"/>
          </p:cNvSpPr>
          <p:nvPr>
            <p:ph type="subTitle" idx="1"/>
          </p:nvPr>
        </p:nvSpPr>
        <p:spPr>
          <a:xfrm>
            <a:off x="560439" y="3855496"/>
            <a:ext cx="10114671" cy="2398999"/>
          </a:xfrm>
        </p:spPr>
        <p:txBody>
          <a:bodyPr>
            <a:normAutofit fontScale="70000" lnSpcReduction="20000"/>
          </a:bodyPr>
          <a:lstStyle/>
          <a:p>
            <a:pPr algn="l"/>
            <a:r>
              <a:rPr lang="en-CA" dirty="0"/>
              <a:t>Having been made a witness in the enumeration of his father’s household, he appeared as son of Charles in my web site. </a:t>
            </a:r>
          </a:p>
          <a:p>
            <a:pPr algn="l"/>
            <a:r>
              <a:rPr lang="en-CA" dirty="0"/>
              <a:t>This web site was created using GedSite and Family Historian with a plugin by Mike Tate. </a:t>
            </a:r>
          </a:p>
          <a:p>
            <a:pPr algn="l"/>
            <a:r>
              <a:rPr lang="en-CA" dirty="0"/>
              <a:t>Columns on Schedule 1 featured Dwelling, Name, Sex, Relationship to Head, Age, Race, Rank or Occupation, Date of Entering the Colony, Sick or Infirm, Remarks.</a:t>
            </a:r>
          </a:p>
        </p:txBody>
      </p:sp>
      <p:pic>
        <p:nvPicPr>
          <p:cNvPr id="5" name="Picture 4">
            <a:extLst>
              <a:ext uri="{FF2B5EF4-FFF2-40B4-BE49-F238E27FC236}">
                <a16:creationId xmlns:a16="http://schemas.microsoft.com/office/drawing/2014/main" id="{5B01D792-D55C-6008-F41A-07BF2395A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5" y="603504"/>
            <a:ext cx="12192000" cy="3024063"/>
          </a:xfrm>
          <a:prstGeom prst="rect">
            <a:avLst/>
          </a:prstGeom>
        </p:spPr>
      </p:pic>
      <p:sp>
        <p:nvSpPr>
          <p:cNvPr id="6" name="Arrow: Right 5">
            <a:extLst>
              <a:ext uri="{FF2B5EF4-FFF2-40B4-BE49-F238E27FC236}">
                <a16:creationId xmlns:a16="http://schemas.microsoft.com/office/drawing/2014/main" id="{4845BCDB-CBDA-7143-7902-6C625DC27B1A}"/>
              </a:ext>
            </a:extLst>
          </p:cNvPr>
          <p:cNvSpPr/>
          <p:nvPr/>
        </p:nvSpPr>
        <p:spPr>
          <a:xfrm>
            <a:off x="560439" y="2706624"/>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E8175119-35AD-E4F7-B2EF-9C8ECA8045F5}"/>
              </a:ext>
            </a:extLst>
          </p:cNvPr>
          <p:cNvSpPr txBox="1"/>
          <p:nvPr/>
        </p:nvSpPr>
        <p:spPr>
          <a:xfrm>
            <a:off x="3966336" y="120207"/>
            <a:ext cx="4276578" cy="369332"/>
          </a:xfrm>
          <a:prstGeom prst="rect">
            <a:avLst/>
          </a:prstGeom>
          <a:noFill/>
        </p:spPr>
        <p:txBody>
          <a:bodyPr wrap="square" rtlCol="0">
            <a:spAutoFit/>
          </a:bodyPr>
          <a:lstStyle/>
          <a:p>
            <a:r>
              <a:rPr lang="en-CA" dirty="0"/>
              <a:t>1851 Canada Census – New Brunswick</a:t>
            </a:r>
          </a:p>
        </p:txBody>
      </p:sp>
    </p:spTree>
    <p:extLst>
      <p:ext uri="{BB962C8B-B14F-4D97-AF65-F5344CB8AC3E}">
        <p14:creationId xmlns:p14="http://schemas.microsoft.com/office/powerpoint/2010/main" val="37819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D5317C-CF7D-FAD5-85B9-1B8E535D33B0}"/>
              </a:ext>
            </a:extLst>
          </p:cNvPr>
          <p:cNvSpPr>
            <a:spLocks noGrp="1"/>
          </p:cNvSpPr>
          <p:nvPr>
            <p:ph type="subTitle" idx="1"/>
          </p:nvPr>
        </p:nvSpPr>
        <p:spPr>
          <a:xfrm>
            <a:off x="1041010" y="392488"/>
            <a:ext cx="10396024" cy="1545336"/>
          </a:xfrm>
        </p:spPr>
        <p:txBody>
          <a:bodyPr>
            <a:normAutofit/>
          </a:bodyPr>
          <a:lstStyle/>
          <a:p>
            <a:r>
              <a:rPr lang="en-CA" dirty="0"/>
              <a:t>To enable Jacob’s family members to show in various censuses, they were added as witnesses to each census.</a:t>
            </a:r>
          </a:p>
        </p:txBody>
      </p:sp>
      <p:pic>
        <p:nvPicPr>
          <p:cNvPr id="5" name="Picture 4">
            <a:extLst>
              <a:ext uri="{FF2B5EF4-FFF2-40B4-BE49-F238E27FC236}">
                <a16:creationId xmlns:a16="http://schemas.microsoft.com/office/drawing/2014/main" id="{B5939C4F-46DF-FA7C-21D1-A791E166C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1714" y="1862333"/>
            <a:ext cx="5228571" cy="3133333"/>
          </a:xfrm>
          <a:prstGeom prst="rect">
            <a:avLst/>
          </a:prstGeom>
        </p:spPr>
      </p:pic>
    </p:spTree>
    <p:extLst>
      <p:ext uri="{BB962C8B-B14F-4D97-AF65-F5344CB8AC3E}">
        <p14:creationId xmlns:p14="http://schemas.microsoft.com/office/powerpoint/2010/main" val="1132854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1775A-415E-4764-7C5C-62C8CB721B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E56FE2C-95A5-6E48-1154-2C354B4FE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13" y="1322364"/>
            <a:ext cx="11793974" cy="2106636"/>
          </a:xfrm>
          <a:prstGeom prst="rect">
            <a:avLst/>
          </a:prstGeom>
        </p:spPr>
      </p:pic>
      <p:sp>
        <p:nvSpPr>
          <p:cNvPr id="3" name="Subtitle 2">
            <a:extLst>
              <a:ext uri="{FF2B5EF4-FFF2-40B4-BE49-F238E27FC236}">
                <a16:creationId xmlns:a16="http://schemas.microsoft.com/office/drawing/2014/main" id="{756A6045-42C1-0F4B-90BC-CB326A7C07A9}"/>
              </a:ext>
            </a:extLst>
          </p:cNvPr>
          <p:cNvSpPr>
            <a:spLocks noGrp="1"/>
          </p:cNvSpPr>
          <p:nvPr>
            <p:ph type="subTitle" idx="1"/>
          </p:nvPr>
        </p:nvSpPr>
        <p:spPr>
          <a:xfrm>
            <a:off x="560440" y="3855497"/>
            <a:ext cx="9371352" cy="2503100"/>
          </a:xfrm>
        </p:spPr>
        <p:txBody>
          <a:bodyPr>
            <a:normAutofit fontScale="77500" lnSpcReduction="20000"/>
          </a:bodyPr>
          <a:lstStyle/>
          <a:p>
            <a:pPr algn="l"/>
            <a:r>
              <a:rPr lang="en-CA" dirty="0"/>
              <a:t>There were more detailed entries in the 1861 census.</a:t>
            </a:r>
          </a:p>
          <a:p>
            <a:pPr algn="l"/>
            <a:r>
              <a:rPr lang="en-CA" dirty="0"/>
              <a:t>Columns on Schedule 1 featured Dwelling, Name of Inhabitants, Sex, Relationship to Head of Family, Age, Race and Where Born, Rank or Occupation, Religious Profession, Children at School Within the Year, Sick and Infirm, Deaf &amp; Dumb, Blind, Lunatic or Idiot, Birth in Previous Year, Death in Preceding Year, Marriages in Preceding Year.</a:t>
            </a:r>
          </a:p>
        </p:txBody>
      </p:sp>
      <p:sp>
        <p:nvSpPr>
          <p:cNvPr id="6" name="Arrow: Right 5">
            <a:extLst>
              <a:ext uri="{FF2B5EF4-FFF2-40B4-BE49-F238E27FC236}">
                <a16:creationId xmlns:a16="http://schemas.microsoft.com/office/drawing/2014/main" id="{AB5DDD78-3EF3-11B6-CACE-032AF6DF1C39}"/>
              </a:ext>
            </a:extLst>
          </p:cNvPr>
          <p:cNvSpPr/>
          <p:nvPr/>
        </p:nvSpPr>
        <p:spPr>
          <a:xfrm>
            <a:off x="194678" y="2354924"/>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528D5ABF-D5AA-00DA-2E22-F53D0374DD5D}"/>
              </a:ext>
            </a:extLst>
          </p:cNvPr>
          <p:cNvSpPr txBox="1"/>
          <p:nvPr/>
        </p:nvSpPr>
        <p:spPr>
          <a:xfrm>
            <a:off x="3966336" y="120207"/>
            <a:ext cx="4333602" cy="646331"/>
          </a:xfrm>
          <a:prstGeom prst="rect">
            <a:avLst/>
          </a:prstGeom>
          <a:noFill/>
        </p:spPr>
        <p:txBody>
          <a:bodyPr wrap="square" rtlCol="0">
            <a:spAutoFit/>
          </a:bodyPr>
          <a:lstStyle/>
          <a:p>
            <a:r>
              <a:rPr lang="en-CA" dirty="0"/>
              <a:t>1861 Canada Census – New Brunswick</a:t>
            </a:r>
          </a:p>
          <a:p>
            <a:r>
              <a:rPr lang="en-CA" dirty="0"/>
              <a:t>Parish of Simonds, County of Carleton</a:t>
            </a:r>
          </a:p>
        </p:txBody>
      </p:sp>
    </p:spTree>
    <p:extLst>
      <p:ext uri="{BB962C8B-B14F-4D97-AF65-F5344CB8AC3E}">
        <p14:creationId xmlns:p14="http://schemas.microsoft.com/office/powerpoint/2010/main" val="810593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6D87C-A306-3D30-CDFB-C48D3C4BE1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5A9B6A8-FDBD-D44E-FB90-04F381A8F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700" y="819817"/>
            <a:ext cx="10659963" cy="3248478"/>
          </a:xfrm>
          <a:prstGeom prst="rect">
            <a:avLst/>
          </a:prstGeom>
        </p:spPr>
      </p:pic>
      <p:sp>
        <p:nvSpPr>
          <p:cNvPr id="3" name="Subtitle 2">
            <a:extLst>
              <a:ext uri="{FF2B5EF4-FFF2-40B4-BE49-F238E27FC236}">
                <a16:creationId xmlns:a16="http://schemas.microsoft.com/office/drawing/2014/main" id="{6F2E38F4-07D1-B7F4-F5D0-CBC380D43090}"/>
              </a:ext>
            </a:extLst>
          </p:cNvPr>
          <p:cNvSpPr>
            <a:spLocks noGrp="1"/>
          </p:cNvSpPr>
          <p:nvPr>
            <p:ph type="subTitle" idx="1"/>
          </p:nvPr>
        </p:nvSpPr>
        <p:spPr>
          <a:xfrm>
            <a:off x="851700" y="4398573"/>
            <a:ext cx="10114671" cy="2339220"/>
          </a:xfrm>
        </p:spPr>
        <p:txBody>
          <a:bodyPr>
            <a:normAutofit fontScale="70000" lnSpcReduction="20000"/>
          </a:bodyPr>
          <a:lstStyle/>
          <a:p>
            <a:pPr algn="l"/>
            <a:r>
              <a:rPr lang="en-CA" dirty="0"/>
              <a:t>Columns on Schedule 1 featured Numbered in Order of Visitation: Vessels, Shanties, Dwelling Houses in Construction, Dwelling Houses Uninhabited, Dwelling Houses Inhabited, Families. Names, Sex, Age, Born Within the Last Twelve Months, Country or Province of Birth, Religion, Origin, Profession, occupation or Trade, Married or Widowed, Married Within the Last Twelve Months, Instruction: Going to school, Over 20 unable to read, Over 20 unable to write. Infirmities: Deaf and Dumb, Blind, Unsound mind. Dates of operations and remarks.</a:t>
            </a:r>
          </a:p>
        </p:txBody>
      </p:sp>
      <p:sp>
        <p:nvSpPr>
          <p:cNvPr id="6" name="Arrow: Right 5">
            <a:extLst>
              <a:ext uri="{FF2B5EF4-FFF2-40B4-BE49-F238E27FC236}">
                <a16:creationId xmlns:a16="http://schemas.microsoft.com/office/drawing/2014/main" id="{A8110F2E-8630-1B21-F5B7-68D96DB44C04}"/>
              </a:ext>
            </a:extLst>
          </p:cNvPr>
          <p:cNvSpPr/>
          <p:nvPr/>
        </p:nvSpPr>
        <p:spPr>
          <a:xfrm>
            <a:off x="1320093" y="2413848"/>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EBB7F491-63F5-6C66-6085-7B93874A171A}"/>
              </a:ext>
            </a:extLst>
          </p:cNvPr>
          <p:cNvSpPr txBox="1"/>
          <p:nvPr/>
        </p:nvSpPr>
        <p:spPr>
          <a:xfrm>
            <a:off x="3966336" y="120207"/>
            <a:ext cx="4333602" cy="646331"/>
          </a:xfrm>
          <a:prstGeom prst="rect">
            <a:avLst/>
          </a:prstGeom>
          <a:noFill/>
        </p:spPr>
        <p:txBody>
          <a:bodyPr wrap="square" rtlCol="0">
            <a:spAutoFit/>
          </a:bodyPr>
          <a:lstStyle/>
          <a:p>
            <a:r>
              <a:rPr lang="en-CA" dirty="0"/>
              <a:t>1871 Canada Census – New Brunswick</a:t>
            </a:r>
          </a:p>
          <a:p>
            <a:r>
              <a:rPr lang="en-CA" dirty="0"/>
              <a:t>Parish of Wilmot, County of Carleton</a:t>
            </a:r>
          </a:p>
        </p:txBody>
      </p:sp>
    </p:spTree>
    <p:extLst>
      <p:ext uri="{BB962C8B-B14F-4D97-AF65-F5344CB8AC3E}">
        <p14:creationId xmlns:p14="http://schemas.microsoft.com/office/powerpoint/2010/main" val="4232480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1575-B377-239E-A65D-3F33D99BD0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FEE8B49-47AB-D489-9CE3-3C3EE0CBDC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8378"/>
            <a:ext cx="12192000" cy="4861244"/>
          </a:xfrm>
          <a:prstGeom prst="rect">
            <a:avLst/>
          </a:prstGeom>
        </p:spPr>
      </p:pic>
      <p:sp>
        <p:nvSpPr>
          <p:cNvPr id="3" name="Subtitle 2">
            <a:extLst>
              <a:ext uri="{FF2B5EF4-FFF2-40B4-BE49-F238E27FC236}">
                <a16:creationId xmlns:a16="http://schemas.microsoft.com/office/drawing/2014/main" id="{22505097-CA78-DA55-2E54-FA960444B54F}"/>
              </a:ext>
            </a:extLst>
          </p:cNvPr>
          <p:cNvSpPr>
            <a:spLocks noGrp="1"/>
          </p:cNvSpPr>
          <p:nvPr>
            <p:ph type="subTitle" idx="1"/>
          </p:nvPr>
        </p:nvSpPr>
        <p:spPr>
          <a:xfrm>
            <a:off x="851700" y="5521998"/>
            <a:ext cx="10114671" cy="1545336"/>
          </a:xfrm>
        </p:spPr>
        <p:txBody>
          <a:bodyPr>
            <a:normAutofit fontScale="55000" lnSpcReduction="20000"/>
          </a:bodyPr>
          <a:lstStyle/>
          <a:p>
            <a:pPr algn="l"/>
            <a:r>
              <a:rPr lang="en-CA" dirty="0"/>
              <a:t>Columns on Schedule 1 featured Numbered in Order of Visitation: Vessels, Shanties, Dwelling Houses in Construction, Dwelling Houses Uninhabited, Dwelling Houses Inhabited, Names, Sex, Age (at last birthday), Born within last twelve months, Country or province of birth, Religion, Origin, Profession, occupation or trade, Married or widowed,  Instruction: Going to school, Infirmities: Deaf and dumb, Infirmities: Blind, Infirmities: Unsound mind, Dates of operations and remarks.</a:t>
            </a:r>
          </a:p>
        </p:txBody>
      </p:sp>
      <p:sp>
        <p:nvSpPr>
          <p:cNvPr id="6" name="Arrow: Right 5">
            <a:extLst>
              <a:ext uri="{FF2B5EF4-FFF2-40B4-BE49-F238E27FC236}">
                <a16:creationId xmlns:a16="http://schemas.microsoft.com/office/drawing/2014/main" id="{E37B1274-7FD3-539A-3EAC-235397D2B609}"/>
              </a:ext>
            </a:extLst>
          </p:cNvPr>
          <p:cNvSpPr/>
          <p:nvPr/>
        </p:nvSpPr>
        <p:spPr>
          <a:xfrm>
            <a:off x="851700" y="3400864"/>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51BE619D-5D64-E935-6364-0011BE6007AD}"/>
              </a:ext>
            </a:extLst>
          </p:cNvPr>
          <p:cNvSpPr txBox="1"/>
          <p:nvPr/>
        </p:nvSpPr>
        <p:spPr>
          <a:xfrm>
            <a:off x="3966336" y="120207"/>
            <a:ext cx="4333602" cy="646331"/>
          </a:xfrm>
          <a:prstGeom prst="rect">
            <a:avLst/>
          </a:prstGeom>
          <a:noFill/>
        </p:spPr>
        <p:txBody>
          <a:bodyPr wrap="square" rtlCol="0">
            <a:spAutoFit/>
          </a:bodyPr>
          <a:lstStyle/>
          <a:p>
            <a:r>
              <a:rPr lang="en-CA" dirty="0"/>
              <a:t>1881 Canada Census – New Brunswick</a:t>
            </a:r>
          </a:p>
          <a:p>
            <a:r>
              <a:rPr lang="en-CA" dirty="0"/>
              <a:t>Parish of Wilmot, County of Carleton</a:t>
            </a:r>
          </a:p>
        </p:txBody>
      </p:sp>
    </p:spTree>
    <p:extLst>
      <p:ext uri="{BB962C8B-B14F-4D97-AF65-F5344CB8AC3E}">
        <p14:creationId xmlns:p14="http://schemas.microsoft.com/office/powerpoint/2010/main" val="2328025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7656B-37C4-1FC4-3101-779462F8B2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825BD76-8228-4111-6AAF-DA741F051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7229"/>
            <a:ext cx="12192000" cy="3068305"/>
          </a:xfrm>
          <a:prstGeom prst="rect">
            <a:avLst/>
          </a:prstGeom>
        </p:spPr>
      </p:pic>
      <p:sp>
        <p:nvSpPr>
          <p:cNvPr id="3" name="Subtitle 2">
            <a:extLst>
              <a:ext uri="{FF2B5EF4-FFF2-40B4-BE49-F238E27FC236}">
                <a16:creationId xmlns:a16="http://schemas.microsoft.com/office/drawing/2014/main" id="{18D1C0C1-ECBD-C8DD-0B23-DE52BB305D76}"/>
              </a:ext>
            </a:extLst>
          </p:cNvPr>
          <p:cNvSpPr>
            <a:spLocks noGrp="1"/>
          </p:cNvSpPr>
          <p:nvPr>
            <p:ph type="subTitle" idx="1"/>
          </p:nvPr>
        </p:nvSpPr>
        <p:spPr>
          <a:xfrm>
            <a:off x="851700" y="4398572"/>
            <a:ext cx="10114671" cy="2199175"/>
          </a:xfrm>
        </p:spPr>
        <p:txBody>
          <a:bodyPr>
            <a:normAutofit fontScale="62500" lnSpcReduction="20000"/>
          </a:bodyPr>
          <a:lstStyle/>
          <a:p>
            <a:pPr algn="l"/>
            <a:r>
              <a:rPr lang="en-CA" dirty="0"/>
              <a:t>Columns on Schedule 1 featured Numbered in Order of Visitation: Vessels, Shanties, Dwelling Houses in Construction, Dwelling Houses Uninhabited, Dwelling Houses Inhabited, Names, Sex, Age, Married or widowed, Relationship to head of family, Country or province of birth, French Canadians, Place of birth of father, Place of birth of mother, Religion, Profession, occupation or trade, Employers, Wage earner, Unemployed during the week preceding the census, Employer to state average number of hands employed during the year, Instruction: Read, Write, Deaf and Dumb, Blind, Unsound of mind.</a:t>
            </a:r>
          </a:p>
        </p:txBody>
      </p:sp>
      <p:sp>
        <p:nvSpPr>
          <p:cNvPr id="6" name="Arrow: Right 5">
            <a:extLst>
              <a:ext uri="{FF2B5EF4-FFF2-40B4-BE49-F238E27FC236}">
                <a16:creationId xmlns:a16="http://schemas.microsoft.com/office/drawing/2014/main" id="{72F32B6C-BAD6-DBD6-A826-341D71DD7492}"/>
              </a:ext>
            </a:extLst>
          </p:cNvPr>
          <p:cNvSpPr/>
          <p:nvPr/>
        </p:nvSpPr>
        <p:spPr>
          <a:xfrm>
            <a:off x="490364" y="2613074"/>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B682122B-B462-B3F2-355F-01B821E1A5AD}"/>
              </a:ext>
            </a:extLst>
          </p:cNvPr>
          <p:cNvSpPr txBox="1"/>
          <p:nvPr/>
        </p:nvSpPr>
        <p:spPr>
          <a:xfrm>
            <a:off x="3966336" y="120207"/>
            <a:ext cx="4333602" cy="646331"/>
          </a:xfrm>
          <a:prstGeom prst="rect">
            <a:avLst/>
          </a:prstGeom>
          <a:noFill/>
        </p:spPr>
        <p:txBody>
          <a:bodyPr wrap="square" rtlCol="0">
            <a:spAutoFit/>
          </a:bodyPr>
          <a:lstStyle/>
          <a:p>
            <a:r>
              <a:rPr lang="en-CA" dirty="0"/>
              <a:t>1891 Canada Census – New Brunswick</a:t>
            </a:r>
          </a:p>
          <a:p>
            <a:r>
              <a:rPr lang="en-CA" dirty="0"/>
              <a:t>Parish of Wilmot, County of Carleton</a:t>
            </a:r>
          </a:p>
        </p:txBody>
      </p:sp>
    </p:spTree>
    <p:extLst>
      <p:ext uri="{BB962C8B-B14F-4D97-AF65-F5344CB8AC3E}">
        <p14:creationId xmlns:p14="http://schemas.microsoft.com/office/powerpoint/2010/main" val="1830730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A5308-825F-3E69-AB2B-8B25AE3C33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E03CEE-C396-3F86-C9E6-1041C6AFA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0147"/>
            <a:ext cx="12192000" cy="3207817"/>
          </a:xfrm>
          <a:prstGeom prst="rect">
            <a:avLst/>
          </a:prstGeom>
        </p:spPr>
      </p:pic>
      <p:sp>
        <p:nvSpPr>
          <p:cNvPr id="3" name="Subtitle 2">
            <a:extLst>
              <a:ext uri="{FF2B5EF4-FFF2-40B4-BE49-F238E27FC236}">
                <a16:creationId xmlns:a16="http://schemas.microsoft.com/office/drawing/2014/main" id="{18639315-4E93-AEE9-78E0-9F3DEDEE006E}"/>
              </a:ext>
            </a:extLst>
          </p:cNvPr>
          <p:cNvSpPr>
            <a:spLocks noGrp="1"/>
          </p:cNvSpPr>
          <p:nvPr>
            <p:ph type="subTitle" idx="1"/>
          </p:nvPr>
        </p:nvSpPr>
        <p:spPr>
          <a:xfrm>
            <a:off x="851700" y="4223268"/>
            <a:ext cx="10219574" cy="2796509"/>
          </a:xfrm>
        </p:spPr>
        <p:txBody>
          <a:bodyPr>
            <a:normAutofit fontScale="47500" lnSpcReduction="20000"/>
          </a:bodyPr>
          <a:lstStyle/>
          <a:p>
            <a:pPr algn="l"/>
            <a:r>
              <a:rPr lang="en-CA" dirty="0"/>
              <a:t>Columns on Schedule 1 Population featured Numbered in Order of Visitation: Dwelling House, Family or household,  Personal description: Name of each person in family or household on March 31, 1901, Sex, Colour, Relationship to head of family or household, Single, married, widowed or divorced, month and date of birth, year of birth, Age at last birthday, Citizenship, nationality and religion: Country of place of birth (if in Canada specify province or territory and add “r” or “u” to signify rural or urban. Year of immigration to Canada, Year of naturalization, Racial or tribal origin, Nationality, Religion. Principal profession or trade: Means of living of each person (if person has retired from profession or trade, add “r” for retired), Living on own means. Employer. Employee. Working on own account. Wage earner: Months employed at trade in factory or home, months employed in other occupation than trade in factory or home, Earnings from occupation or trade dollars, Extra earnings. Education and language of each person five and over: Months at school in year, Can read, Can write, Can speak English, Can speak French, Mother tongue (if spoken). Infirmities: Deaf and Dumb, Blind, Unsound mind (if infirmity dates from childhood, add “from childhood”.</a:t>
            </a:r>
          </a:p>
        </p:txBody>
      </p:sp>
      <p:sp>
        <p:nvSpPr>
          <p:cNvPr id="6" name="Arrow: Right 5">
            <a:extLst>
              <a:ext uri="{FF2B5EF4-FFF2-40B4-BE49-F238E27FC236}">
                <a16:creationId xmlns:a16="http://schemas.microsoft.com/office/drawing/2014/main" id="{A8149B45-34D4-3F77-4AD2-49A3CE7269D0}"/>
              </a:ext>
            </a:extLst>
          </p:cNvPr>
          <p:cNvSpPr/>
          <p:nvPr/>
        </p:nvSpPr>
        <p:spPr>
          <a:xfrm>
            <a:off x="307491" y="3414929"/>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7439B9FB-5D6B-D171-AB48-7F6BCB433634}"/>
              </a:ext>
            </a:extLst>
          </p:cNvPr>
          <p:cNvSpPr txBox="1"/>
          <p:nvPr/>
        </p:nvSpPr>
        <p:spPr>
          <a:xfrm>
            <a:off x="3408694" y="18511"/>
            <a:ext cx="5374612" cy="646331"/>
          </a:xfrm>
          <a:prstGeom prst="rect">
            <a:avLst/>
          </a:prstGeom>
          <a:noFill/>
        </p:spPr>
        <p:txBody>
          <a:bodyPr wrap="square" rtlCol="0">
            <a:spAutoFit/>
          </a:bodyPr>
          <a:lstStyle/>
          <a:p>
            <a:pPr algn="ctr"/>
            <a:r>
              <a:rPr lang="en-CA" dirty="0"/>
              <a:t>1901 Canada Census – New Brunswick</a:t>
            </a:r>
          </a:p>
          <a:p>
            <a:pPr algn="ctr"/>
            <a:r>
              <a:rPr lang="en-CA" dirty="0"/>
              <a:t>Parish (Centre) of Wakefield, County of Carleton</a:t>
            </a:r>
          </a:p>
        </p:txBody>
      </p:sp>
    </p:spTree>
    <p:extLst>
      <p:ext uri="{BB962C8B-B14F-4D97-AF65-F5344CB8AC3E}">
        <p14:creationId xmlns:p14="http://schemas.microsoft.com/office/powerpoint/2010/main" val="3262689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6F1C7-E247-C5D7-F65A-DD4D3EB29C6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8FDB484-12C8-6709-64BC-4CE4808F6E11}"/>
              </a:ext>
            </a:extLst>
          </p:cNvPr>
          <p:cNvSpPr>
            <a:spLocks noGrp="1"/>
          </p:cNvSpPr>
          <p:nvPr>
            <p:ph type="subTitle" idx="1"/>
          </p:nvPr>
        </p:nvSpPr>
        <p:spPr>
          <a:xfrm>
            <a:off x="1041010" y="392488"/>
            <a:ext cx="10396024" cy="1545336"/>
          </a:xfrm>
        </p:spPr>
        <p:txBody>
          <a:bodyPr>
            <a:normAutofit/>
          </a:bodyPr>
          <a:lstStyle/>
          <a:p>
            <a:r>
              <a:rPr lang="en-CA" dirty="0"/>
              <a:t>Having entered data for all census returns during Jacob’s lifetime, there are now checkmarks for all years.</a:t>
            </a:r>
          </a:p>
        </p:txBody>
      </p:sp>
      <p:pic>
        <p:nvPicPr>
          <p:cNvPr id="4" name="Picture 3">
            <a:extLst>
              <a:ext uri="{FF2B5EF4-FFF2-40B4-BE49-F238E27FC236}">
                <a16:creationId xmlns:a16="http://schemas.microsoft.com/office/drawing/2014/main" id="{29CF6509-FD36-0789-C299-C32B5B323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0947"/>
            <a:ext cx="12192000" cy="1176106"/>
          </a:xfrm>
          <a:prstGeom prst="rect">
            <a:avLst/>
          </a:prstGeom>
        </p:spPr>
      </p:pic>
      <p:sp>
        <p:nvSpPr>
          <p:cNvPr id="5" name="Rectangle 4">
            <a:extLst>
              <a:ext uri="{FF2B5EF4-FFF2-40B4-BE49-F238E27FC236}">
                <a16:creationId xmlns:a16="http://schemas.microsoft.com/office/drawing/2014/main" id="{02A8B9A3-B0D5-97CE-689A-E05E094774D1}"/>
              </a:ext>
            </a:extLst>
          </p:cNvPr>
          <p:cNvSpPr/>
          <p:nvPr/>
        </p:nvSpPr>
        <p:spPr>
          <a:xfrm>
            <a:off x="9945859" y="3587261"/>
            <a:ext cx="1589650" cy="4297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52391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D3EB-D8BB-23D2-0AC5-EAB7BD87800B}"/>
              </a:ext>
            </a:extLst>
          </p:cNvPr>
          <p:cNvSpPr>
            <a:spLocks noGrp="1"/>
          </p:cNvSpPr>
          <p:nvPr>
            <p:ph type="ctrTitle"/>
          </p:nvPr>
        </p:nvSpPr>
        <p:spPr>
          <a:xfrm>
            <a:off x="1358704" y="617572"/>
            <a:ext cx="9474591" cy="1545336"/>
          </a:xfrm>
        </p:spPr>
        <p:txBody>
          <a:bodyPr>
            <a:normAutofit/>
          </a:bodyPr>
          <a:lstStyle/>
          <a:p>
            <a:endParaRPr lang="en-CA" sz="2800" b="0" dirty="0">
              <a:latin typeface="+mn-lt"/>
            </a:endParaRPr>
          </a:p>
        </p:txBody>
      </p:sp>
      <p:sp>
        <p:nvSpPr>
          <p:cNvPr id="3" name="Subtitle 2">
            <a:extLst>
              <a:ext uri="{FF2B5EF4-FFF2-40B4-BE49-F238E27FC236}">
                <a16:creationId xmlns:a16="http://schemas.microsoft.com/office/drawing/2014/main" id="{D05B30EA-6446-C7B1-D931-E8A882101C44}"/>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ECFB58AA-B2AA-A5D0-AB27-1AE7001A3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607" y="27432"/>
            <a:ext cx="9470060" cy="6858000"/>
          </a:xfrm>
          <a:prstGeom prst="rect">
            <a:avLst/>
          </a:prstGeom>
        </p:spPr>
      </p:pic>
      <p:sp>
        <p:nvSpPr>
          <p:cNvPr id="6" name="Rectangle 5">
            <a:extLst>
              <a:ext uri="{FF2B5EF4-FFF2-40B4-BE49-F238E27FC236}">
                <a16:creationId xmlns:a16="http://schemas.microsoft.com/office/drawing/2014/main" id="{005F4172-99B6-6395-B40D-99CDCDAF4D06}"/>
              </a:ext>
            </a:extLst>
          </p:cNvPr>
          <p:cNvSpPr/>
          <p:nvPr/>
        </p:nvSpPr>
        <p:spPr>
          <a:xfrm>
            <a:off x="1431389" y="3233917"/>
            <a:ext cx="433988" cy="9357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A175376A-69E3-0F84-4F21-506DF29119BE}"/>
              </a:ext>
            </a:extLst>
          </p:cNvPr>
          <p:cNvSpPr/>
          <p:nvPr/>
        </p:nvSpPr>
        <p:spPr>
          <a:xfrm>
            <a:off x="1415563" y="1098441"/>
            <a:ext cx="433988" cy="1634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Arrow: Right 9">
            <a:extLst>
              <a:ext uri="{FF2B5EF4-FFF2-40B4-BE49-F238E27FC236}">
                <a16:creationId xmlns:a16="http://schemas.microsoft.com/office/drawing/2014/main" id="{B769DCDF-D994-06A2-6F70-3C9DB2FD0BC6}"/>
              </a:ext>
            </a:extLst>
          </p:cNvPr>
          <p:cNvSpPr/>
          <p:nvPr/>
        </p:nvSpPr>
        <p:spPr>
          <a:xfrm>
            <a:off x="1888589" y="2505456"/>
            <a:ext cx="516283" cy="2642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62745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EA7D0-3BE9-E2B3-AACC-6B292240C87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574EAAB-EF9B-A0A2-2078-615850C0D19A}"/>
              </a:ext>
            </a:extLst>
          </p:cNvPr>
          <p:cNvSpPr>
            <a:spLocks noGrp="1"/>
          </p:cNvSpPr>
          <p:nvPr>
            <p:ph type="subTitle" idx="1"/>
          </p:nvPr>
        </p:nvSpPr>
        <p:spPr>
          <a:xfrm>
            <a:off x="1831145" y="3422207"/>
            <a:ext cx="8510954" cy="1656230"/>
          </a:xfrm>
        </p:spPr>
        <p:txBody>
          <a:bodyPr>
            <a:normAutofit/>
          </a:bodyPr>
          <a:lstStyle/>
          <a:p>
            <a:pPr algn="l"/>
            <a:r>
              <a:rPr lang="en-CA" dirty="0"/>
              <a:t>As Head of Household, Jacob appeared in the censuses of 1861, 1871, 1881, 1891 and 1901.</a:t>
            </a:r>
          </a:p>
        </p:txBody>
      </p:sp>
      <p:pic>
        <p:nvPicPr>
          <p:cNvPr id="5" name="Picture 4">
            <a:extLst>
              <a:ext uri="{FF2B5EF4-FFF2-40B4-BE49-F238E27FC236}">
                <a16:creationId xmlns:a16="http://schemas.microsoft.com/office/drawing/2014/main" id="{48599D39-04AF-B885-7F84-29EFB5FA0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8" y="1433385"/>
            <a:ext cx="12192000" cy="1229741"/>
          </a:xfrm>
          <a:prstGeom prst="rect">
            <a:avLst/>
          </a:prstGeom>
        </p:spPr>
      </p:pic>
    </p:spTree>
    <p:extLst>
      <p:ext uri="{BB962C8B-B14F-4D97-AF65-F5344CB8AC3E}">
        <p14:creationId xmlns:p14="http://schemas.microsoft.com/office/powerpoint/2010/main" val="1452260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018F4-9094-7676-13BC-1EEDD1965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0D83C-5280-1851-EA77-8E93DCED3282}"/>
              </a:ext>
            </a:extLst>
          </p:cNvPr>
          <p:cNvSpPr>
            <a:spLocks noGrp="1"/>
          </p:cNvSpPr>
          <p:nvPr>
            <p:ph type="ctrTitle"/>
          </p:nvPr>
        </p:nvSpPr>
        <p:spPr>
          <a:xfrm>
            <a:off x="1358704" y="617572"/>
            <a:ext cx="9474591" cy="1545336"/>
          </a:xfrm>
        </p:spPr>
        <p:txBody>
          <a:bodyPr>
            <a:normAutofit/>
          </a:bodyPr>
          <a:lstStyle/>
          <a:p>
            <a:r>
              <a:rPr lang="en-CA" sz="2800" b="0" dirty="0">
                <a:latin typeface="+mn-lt"/>
              </a:rPr>
              <a:t>Jacob died in 1902. One of his children will be next featured for the 1911, 1921 and 1931 censuses.</a:t>
            </a:r>
          </a:p>
        </p:txBody>
      </p:sp>
      <p:sp>
        <p:nvSpPr>
          <p:cNvPr id="3" name="Subtitle 2">
            <a:extLst>
              <a:ext uri="{FF2B5EF4-FFF2-40B4-BE49-F238E27FC236}">
                <a16:creationId xmlns:a16="http://schemas.microsoft.com/office/drawing/2014/main" id="{5181688F-A1BF-593D-4DAC-1108C4D8868F}"/>
              </a:ext>
            </a:extLst>
          </p:cNvPr>
          <p:cNvSpPr>
            <a:spLocks noGrp="1"/>
          </p:cNvSpPr>
          <p:nvPr>
            <p:ph type="subTitle" idx="1"/>
          </p:nvPr>
        </p:nvSpPr>
        <p:spPr/>
        <p:txBody>
          <a:bodyPr/>
          <a:lstStyle/>
          <a:p>
            <a:endParaRPr lang="en-CA"/>
          </a:p>
        </p:txBody>
      </p:sp>
    </p:spTree>
    <p:extLst>
      <p:ext uri="{BB962C8B-B14F-4D97-AF65-F5344CB8AC3E}">
        <p14:creationId xmlns:p14="http://schemas.microsoft.com/office/powerpoint/2010/main" val="3975654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5CC9-8163-8DD7-556E-CD43C1AE9C9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082AA3-D62B-41EB-B114-4617C766C0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8704" y="0"/>
            <a:ext cx="9465895" cy="6858000"/>
          </a:xfrm>
          <a:prstGeom prst="rect">
            <a:avLst/>
          </a:prstGeom>
        </p:spPr>
      </p:pic>
      <p:sp>
        <p:nvSpPr>
          <p:cNvPr id="2" name="Title 1">
            <a:extLst>
              <a:ext uri="{FF2B5EF4-FFF2-40B4-BE49-F238E27FC236}">
                <a16:creationId xmlns:a16="http://schemas.microsoft.com/office/drawing/2014/main" id="{EB1AC8F6-6DEF-FD49-FE50-9BC24A01FA7B}"/>
              </a:ext>
            </a:extLst>
          </p:cNvPr>
          <p:cNvSpPr>
            <a:spLocks noGrp="1"/>
          </p:cNvSpPr>
          <p:nvPr>
            <p:ph type="ctrTitle"/>
          </p:nvPr>
        </p:nvSpPr>
        <p:spPr>
          <a:xfrm>
            <a:off x="1358704" y="617572"/>
            <a:ext cx="9474591" cy="1545336"/>
          </a:xfrm>
        </p:spPr>
        <p:txBody>
          <a:bodyPr>
            <a:normAutofit/>
          </a:bodyPr>
          <a:lstStyle/>
          <a:p>
            <a:endParaRPr lang="en-CA" sz="2800" b="0" dirty="0">
              <a:latin typeface="+mn-lt"/>
            </a:endParaRPr>
          </a:p>
        </p:txBody>
      </p:sp>
      <p:sp>
        <p:nvSpPr>
          <p:cNvPr id="3" name="Subtitle 2">
            <a:extLst>
              <a:ext uri="{FF2B5EF4-FFF2-40B4-BE49-F238E27FC236}">
                <a16:creationId xmlns:a16="http://schemas.microsoft.com/office/drawing/2014/main" id="{9EAA6679-30AF-D487-5D46-3D809DD52542}"/>
              </a:ext>
            </a:extLst>
          </p:cNvPr>
          <p:cNvSpPr>
            <a:spLocks noGrp="1"/>
          </p:cNvSpPr>
          <p:nvPr>
            <p:ph type="subTitle" idx="1"/>
          </p:nvPr>
        </p:nvSpPr>
        <p:spPr/>
        <p:txBody>
          <a:bodyPr/>
          <a:lstStyle/>
          <a:p>
            <a:endParaRPr lang="en-CA"/>
          </a:p>
        </p:txBody>
      </p:sp>
      <p:sp>
        <p:nvSpPr>
          <p:cNvPr id="6" name="Rectangle 5">
            <a:extLst>
              <a:ext uri="{FF2B5EF4-FFF2-40B4-BE49-F238E27FC236}">
                <a16:creationId xmlns:a16="http://schemas.microsoft.com/office/drawing/2014/main" id="{E9AFAE4D-DC9C-BAB0-C3B1-B8957120EC8B}"/>
              </a:ext>
            </a:extLst>
          </p:cNvPr>
          <p:cNvSpPr/>
          <p:nvPr/>
        </p:nvSpPr>
        <p:spPr>
          <a:xfrm>
            <a:off x="1394813" y="1527049"/>
            <a:ext cx="433988" cy="3931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BD5A3DF3-6F4F-DD1F-D526-0CF2CEE6B2C9}"/>
              </a:ext>
            </a:extLst>
          </p:cNvPr>
          <p:cNvSpPr/>
          <p:nvPr/>
        </p:nvSpPr>
        <p:spPr>
          <a:xfrm>
            <a:off x="1410053" y="2066545"/>
            <a:ext cx="433988" cy="7631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73331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0A6DD-2474-97C9-6D79-0D79B8C27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442500-EFCA-551B-3D56-DAF3CD1AC963}"/>
              </a:ext>
            </a:extLst>
          </p:cNvPr>
          <p:cNvSpPr>
            <a:spLocks noGrp="1"/>
          </p:cNvSpPr>
          <p:nvPr>
            <p:ph type="ctrTitle"/>
          </p:nvPr>
        </p:nvSpPr>
        <p:spPr>
          <a:xfrm>
            <a:off x="1358704" y="617572"/>
            <a:ext cx="9474591" cy="1545336"/>
          </a:xfrm>
        </p:spPr>
        <p:txBody>
          <a:bodyPr>
            <a:normAutofit/>
          </a:bodyPr>
          <a:lstStyle/>
          <a:p>
            <a:endParaRPr lang="en-CA" sz="2800" b="0" dirty="0">
              <a:latin typeface="+mn-lt"/>
            </a:endParaRPr>
          </a:p>
        </p:txBody>
      </p:sp>
      <p:sp>
        <p:nvSpPr>
          <p:cNvPr id="3" name="Subtitle 2">
            <a:extLst>
              <a:ext uri="{FF2B5EF4-FFF2-40B4-BE49-F238E27FC236}">
                <a16:creationId xmlns:a16="http://schemas.microsoft.com/office/drawing/2014/main" id="{0764969B-6A37-DAD9-4C06-2A1BFF830347}"/>
              </a:ext>
            </a:extLst>
          </p:cNvPr>
          <p:cNvSpPr>
            <a:spLocks noGrp="1"/>
          </p:cNvSpPr>
          <p:nvPr>
            <p:ph type="subTitle" idx="1"/>
          </p:nvPr>
        </p:nvSpPr>
        <p:spPr/>
        <p:txBody>
          <a:bodyPr/>
          <a:lstStyle/>
          <a:p>
            <a:endParaRPr lang="en-CA"/>
          </a:p>
        </p:txBody>
      </p:sp>
      <p:pic>
        <p:nvPicPr>
          <p:cNvPr id="8" name="Picture 7">
            <a:extLst>
              <a:ext uri="{FF2B5EF4-FFF2-40B4-BE49-F238E27FC236}">
                <a16:creationId xmlns:a16="http://schemas.microsoft.com/office/drawing/2014/main" id="{5C26551B-6F2D-9AA0-2C0A-4B877073E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6690"/>
            <a:ext cx="12192000" cy="1724619"/>
          </a:xfrm>
          <a:prstGeom prst="rect">
            <a:avLst/>
          </a:prstGeom>
        </p:spPr>
      </p:pic>
    </p:spTree>
    <p:extLst>
      <p:ext uri="{BB962C8B-B14F-4D97-AF65-F5344CB8AC3E}">
        <p14:creationId xmlns:p14="http://schemas.microsoft.com/office/powerpoint/2010/main" val="1057084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E40FA-747A-F8D8-3089-26446AA56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853EC-9A85-A3BD-84A5-E1FD41CDB5F8}"/>
              </a:ext>
            </a:extLst>
          </p:cNvPr>
          <p:cNvSpPr>
            <a:spLocks noGrp="1"/>
          </p:cNvSpPr>
          <p:nvPr>
            <p:ph type="ctrTitle"/>
          </p:nvPr>
        </p:nvSpPr>
        <p:spPr>
          <a:xfrm>
            <a:off x="1079929" y="603505"/>
            <a:ext cx="10120533" cy="1545336"/>
          </a:xfrm>
        </p:spPr>
        <p:txBody>
          <a:bodyPr>
            <a:normAutofit fontScale="90000"/>
          </a:bodyPr>
          <a:lstStyle/>
          <a:p>
            <a:r>
              <a:rPr lang="en-CA" sz="2800" b="0" dirty="0">
                <a:latin typeface="+mn-lt"/>
              </a:rPr>
              <a:t>Howard Perley Palmer was the youngest child of Jacob Sunderland Palmer and Louise True. He will be used as an example for the 1911, 1921 and 1931 censuses. He was already enumerated in the censuses of 1881, 1891 and 1901 with his parents and siblings. </a:t>
            </a:r>
          </a:p>
        </p:txBody>
      </p:sp>
      <p:sp>
        <p:nvSpPr>
          <p:cNvPr id="3" name="Subtitle 2">
            <a:extLst>
              <a:ext uri="{FF2B5EF4-FFF2-40B4-BE49-F238E27FC236}">
                <a16:creationId xmlns:a16="http://schemas.microsoft.com/office/drawing/2014/main" id="{6802BAB6-F2AD-4A2D-07FF-F2FE29F1B07D}"/>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D9F8E096-0EE6-35DD-EE66-F877F7F9D9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7795"/>
            <a:ext cx="12192000" cy="1162410"/>
          </a:xfrm>
          <a:prstGeom prst="rect">
            <a:avLst/>
          </a:prstGeom>
        </p:spPr>
      </p:pic>
      <p:pic>
        <p:nvPicPr>
          <p:cNvPr id="7" name="Picture 6">
            <a:extLst>
              <a:ext uri="{FF2B5EF4-FFF2-40B4-BE49-F238E27FC236}">
                <a16:creationId xmlns:a16="http://schemas.microsoft.com/office/drawing/2014/main" id="{EDC9BDE7-F53A-F16C-82C4-461EDBACA2B0}"/>
              </a:ext>
            </a:extLst>
          </p:cNvPr>
          <p:cNvPicPr>
            <a:picLocks noChangeAspect="1"/>
          </p:cNvPicPr>
          <p:nvPr/>
        </p:nvPicPr>
        <p:blipFill>
          <a:blip r:embed="rId3"/>
          <a:stretch>
            <a:fillRect/>
          </a:stretch>
        </p:blipFill>
        <p:spPr>
          <a:xfrm>
            <a:off x="10672652" y="3607151"/>
            <a:ext cx="1519348" cy="138865"/>
          </a:xfrm>
          <a:prstGeom prst="rect">
            <a:avLst/>
          </a:prstGeom>
        </p:spPr>
      </p:pic>
    </p:spTree>
    <p:extLst>
      <p:ext uri="{BB962C8B-B14F-4D97-AF65-F5344CB8AC3E}">
        <p14:creationId xmlns:p14="http://schemas.microsoft.com/office/powerpoint/2010/main" val="1325353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A672C-821C-041D-5948-C7379B67179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CEDD3EE-4615-CD57-BCEE-68D7A72D8C92}"/>
              </a:ext>
            </a:extLst>
          </p:cNvPr>
          <p:cNvSpPr>
            <a:spLocks noGrp="1"/>
          </p:cNvSpPr>
          <p:nvPr>
            <p:ph type="subTitle" idx="1"/>
          </p:nvPr>
        </p:nvSpPr>
        <p:spPr>
          <a:xfrm>
            <a:off x="0" y="2931336"/>
            <a:ext cx="12192000" cy="3908153"/>
          </a:xfrm>
        </p:spPr>
        <p:txBody>
          <a:bodyPr>
            <a:normAutofit fontScale="92500" lnSpcReduction="10000"/>
          </a:bodyPr>
          <a:lstStyle/>
          <a:p>
            <a:pPr algn="l"/>
            <a:r>
              <a:rPr lang="en-CA" dirty="0"/>
              <a:t>Columns on Schedule 1 Population featured Numbered in Order of Visitation: Dwelling House, Family, household or institution.  </a:t>
            </a:r>
          </a:p>
          <a:p>
            <a:pPr algn="l"/>
            <a:r>
              <a:rPr lang="en-CA" dirty="0"/>
              <a:t>Personal description: Name of each person, Place of habitation, Sex, Relationship to head of family, single, married, divorced or legally separated, Month of birth, Year of birth, age at last birthday. </a:t>
            </a:r>
          </a:p>
          <a:p>
            <a:pPr algn="l"/>
            <a:r>
              <a:rPr lang="en-CA" dirty="0"/>
              <a:t>Citizenship, nationality and religion: Country or place of birth, Year of immigration to Canada, Year of naturalization, Racial or tribal origin, Nationality, Religion. </a:t>
            </a:r>
          </a:p>
        </p:txBody>
      </p:sp>
      <p:sp>
        <p:nvSpPr>
          <p:cNvPr id="7" name="TextBox 6">
            <a:extLst>
              <a:ext uri="{FF2B5EF4-FFF2-40B4-BE49-F238E27FC236}">
                <a16:creationId xmlns:a16="http://schemas.microsoft.com/office/drawing/2014/main" id="{02CC7173-89E1-4F6B-60E5-C77848E6A2E3}"/>
              </a:ext>
            </a:extLst>
          </p:cNvPr>
          <p:cNvSpPr txBox="1"/>
          <p:nvPr/>
        </p:nvSpPr>
        <p:spPr>
          <a:xfrm>
            <a:off x="3408694" y="18511"/>
            <a:ext cx="5374612" cy="646331"/>
          </a:xfrm>
          <a:prstGeom prst="rect">
            <a:avLst/>
          </a:prstGeom>
          <a:noFill/>
        </p:spPr>
        <p:txBody>
          <a:bodyPr wrap="square" rtlCol="0">
            <a:spAutoFit/>
          </a:bodyPr>
          <a:lstStyle/>
          <a:p>
            <a:pPr algn="ctr"/>
            <a:r>
              <a:rPr lang="en-CA" dirty="0"/>
              <a:t>1911 Canada Census – New Brunswick</a:t>
            </a:r>
          </a:p>
          <a:p>
            <a:pPr algn="ctr"/>
            <a:r>
              <a:rPr lang="en-CA" dirty="0"/>
              <a:t>Parish of Wakefield, County of Carleton</a:t>
            </a:r>
          </a:p>
        </p:txBody>
      </p:sp>
      <p:pic>
        <p:nvPicPr>
          <p:cNvPr id="4" name="Picture 3">
            <a:extLst>
              <a:ext uri="{FF2B5EF4-FFF2-40B4-BE49-F238E27FC236}">
                <a16:creationId xmlns:a16="http://schemas.microsoft.com/office/drawing/2014/main" id="{706B3750-B44E-26DC-99C8-D3B063E4D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6829"/>
            <a:ext cx="12192000" cy="1722520"/>
          </a:xfrm>
          <a:prstGeom prst="rect">
            <a:avLst/>
          </a:prstGeom>
        </p:spPr>
      </p:pic>
    </p:spTree>
    <p:extLst>
      <p:ext uri="{BB962C8B-B14F-4D97-AF65-F5344CB8AC3E}">
        <p14:creationId xmlns:p14="http://schemas.microsoft.com/office/powerpoint/2010/main" val="4115809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64FBC-A3A7-54C3-3430-C177F739387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F920F83-1A7D-19EF-EAB3-7A5CA1CE8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77" y="947923"/>
            <a:ext cx="10860046" cy="2481077"/>
          </a:xfrm>
          <a:prstGeom prst="rect">
            <a:avLst/>
          </a:prstGeom>
        </p:spPr>
      </p:pic>
      <p:sp>
        <p:nvSpPr>
          <p:cNvPr id="3" name="Subtitle 2">
            <a:extLst>
              <a:ext uri="{FF2B5EF4-FFF2-40B4-BE49-F238E27FC236}">
                <a16:creationId xmlns:a16="http://schemas.microsoft.com/office/drawing/2014/main" id="{AC7C4AB0-0469-28A4-74C5-1B1A2F7CFBF9}"/>
              </a:ext>
            </a:extLst>
          </p:cNvPr>
          <p:cNvSpPr>
            <a:spLocks noGrp="1"/>
          </p:cNvSpPr>
          <p:nvPr>
            <p:ph type="subTitle" idx="1"/>
          </p:nvPr>
        </p:nvSpPr>
        <p:spPr>
          <a:xfrm>
            <a:off x="0" y="6793769"/>
            <a:ext cx="12192000" cy="45719"/>
          </a:xfrm>
        </p:spPr>
        <p:txBody>
          <a:bodyPr>
            <a:normAutofit fontScale="25000" lnSpcReduction="20000"/>
          </a:bodyPr>
          <a:lstStyle/>
          <a:p>
            <a:pPr algn="l">
              <a:lnSpc>
                <a:spcPct val="100000"/>
              </a:lnSpc>
            </a:pPr>
            <a:endParaRPr lang="en-CA" dirty="0">
              <a:latin typeface="Angsana New" panose="02020603050405020304" pitchFamily="18" charset="-34"/>
              <a:cs typeface="Angsana New" panose="02020603050405020304" pitchFamily="18" charset="-34"/>
            </a:endParaRPr>
          </a:p>
        </p:txBody>
      </p:sp>
      <p:sp>
        <p:nvSpPr>
          <p:cNvPr id="6" name="Arrow: Right 5">
            <a:extLst>
              <a:ext uri="{FF2B5EF4-FFF2-40B4-BE49-F238E27FC236}">
                <a16:creationId xmlns:a16="http://schemas.microsoft.com/office/drawing/2014/main" id="{24E3AE2A-1FE1-364F-D55F-720B7F66A445}"/>
              </a:ext>
            </a:extLst>
          </p:cNvPr>
          <p:cNvSpPr/>
          <p:nvPr/>
        </p:nvSpPr>
        <p:spPr>
          <a:xfrm>
            <a:off x="405956" y="2359851"/>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6F6EE1B0-C7F9-FD3F-3700-19848949F7F5}"/>
              </a:ext>
            </a:extLst>
          </p:cNvPr>
          <p:cNvSpPr txBox="1"/>
          <p:nvPr/>
        </p:nvSpPr>
        <p:spPr>
          <a:xfrm>
            <a:off x="3408694" y="39487"/>
            <a:ext cx="5374612" cy="646331"/>
          </a:xfrm>
          <a:prstGeom prst="rect">
            <a:avLst/>
          </a:prstGeom>
          <a:noFill/>
        </p:spPr>
        <p:txBody>
          <a:bodyPr wrap="square" rtlCol="0">
            <a:spAutoFit/>
          </a:bodyPr>
          <a:lstStyle/>
          <a:p>
            <a:pPr algn="ctr"/>
            <a:r>
              <a:rPr lang="en-CA" dirty="0"/>
              <a:t>1911 Canada Census – New Brunswick</a:t>
            </a:r>
          </a:p>
          <a:p>
            <a:pPr algn="ctr"/>
            <a:r>
              <a:rPr lang="en-CA" dirty="0"/>
              <a:t>Parish of Wakefield, County of Carleton</a:t>
            </a:r>
          </a:p>
        </p:txBody>
      </p:sp>
    </p:spTree>
    <p:extLst>
      <p:ext uri="{BB962C8B-B14F-4D97-AF65-F5344CB8AC3E}">
        <p14:creationId xmlns:p14="http://schemas.microsoft.com/office/powerpoint/2010/main" val="3917745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69425-0134-04F1-70D0-BC0C80220CE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7D6F649-7CFA-8440-8457-4A9B4A6C66A2}"/>
              </a:ext>
            </a:extLst>
          </p:cNvPr>
          <p:cNvSpPr>
            <a:spLocks noGrp="1"/>
          </p:cNvSpPr>
          <p:nvPr>
            <p:ph type="subTitle" idx="1"/>
          </p:nvPr>
        </p:nvSpPr>
        <p:spPr>
          <a:xfrm>
            <a:off x="0" y="6793769"/>
            <a:ext cx="12192000" cy="45719"/>
          </a:xfrm>
        </p:spPr>
        <p:txBody>
          <a:bodyPr>
            <a:normAutofit fontScale="25000" lnSpcReduction="20000"/>
          </a:bodyPr>
          <a:lstStyle/>
          <a:p>
            <a:pPr algn="l">
              <a:lnSpc>
                <a:spcPct val="100000"/>
              </a:lnSpc>
            </a:pPr>
            <a:endParaRPr lang="en-CA" dirty="0">
              <a:latin typeface="Angsana New" panose="02020603050405020304" pitchFamily="18" charset="-34"/>
              <a:cs typeface="Angsana New" panose="02020603050405020304" pitchFamily="18" charset="-34"/>
            </a:endParaRPr>
          </a:p>
        </p:txBody>
      </p:sp>
      <p:sp>
        <p:nvSpPr>
          <p:cNvPr id="6" name="Arrow: Right 5">
            <a:extLst>
              <a:ext uri="{FF2B5EF4-FFF2-40B4-BE49-F238E27FC236}">
                <a16:creationId xmlns:a16="http://schemas.microsoft.com/office/drawing/2014/main" id="{2ADACA6C-C679-CDE0-853A-344424C99364}"/>
              </a:ext>
            </a:extLst>
          </p:cNvPr>
          <p:cNvSpPr/>
          <p:nvPr/>
        </p:nvSpPr>
        <p:spPr>
          <a:xfrm>
            <a:off x="405956" y="2359851"/>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4B02C2EC-86FB-673C-042F-4887286C0CF0}"/>
              </a:ext>
            </a:extLst>
          </p:cNvPr>
          <p:cNvSpPr txBox="1"/>
          <p:nvPr/>
        </p:nvSpPr>
        <p:spPr>
          <a:xfrm>
            <a:off x="3408694" y="39487"/>
            <a:ext cx="5374612" cy="646331"/>
          </a:xfrm>
          <a:prstGeom prst="rect">
            <a:avLst/>
          </a:prstGeom>
          <a:noFill/>
        </p:spPr>
        <p:txBody>
          <a:bodyPr wrap="square" rtlCol="0">
            <a:spAutoFit/>
          </a:bodyPr>
          <a:lstStyle/>
          <a:p>
            <a:pPr algn="ctr"/>
            <a:r>
              <a:rPr lang="en-CA" dirty="0"/>
              <a:t>1911 Canada Census – New Brunswick</a:t>
            </a:r>
          </a:p>
          <a:p>
            <a:pPr algn="ctr"/>
            <a:r>
              <a:rPr lang="en-CA" dirty="0"/>
              <a:t>Parish of Wakefield, County of Carleton</a:t>
            </a:r>
          </a:p>
        </p:txBody>
      </p:sp>
      <p:sp>
        <p:nvSpPr>
          <p:cNvPr id="13" name="TextBox 12">
            <a:extLst>
              <a:ext uri="{FF2B5EF4-FFF2-40B4-BE49-F238E27FC236}">
                <a16:creationId xmlns:a16="http://schemas.microsoft.com/office/drawing/2014/main" id="{8AF2ED46-A012-6AF6-A92F-91796A7ACB85}"/>
              </a:ext>
            </a:extLst>
          </p:cNvPr>
          <p:cNvSpPr txBox="1"/>
          <p:nvPr/>
        </p:nvSpPr>
        <p:spPr>
          <a:xfrm>
            <a:off x="0" y="3608853"/>
            <a:ext cx="12192000" cy="2585323"/>
          </a:xfrm>
          <a:prstGeom prst="rect">
            <a:avLst/>
          </a:prstGeom>
          <a:noFill/>
        </p:spPr>
        <p:txBody>
          <a:bodyPr wrap="square">
            <a:spAutoFit/>
          </a:bodyPr>
          <a:lstStyle/>
          <a:p>
            <a:r>
              <a:rPr lang="en-US" dirty="0"/>
              <a:t>Palmer, Howard  Wakefield, Head, M, December 1871, 39, N.B., Dutch, Canadian, United Baptist, farmer</a:t>
            </a:r>
          </a:p>
          <a:p>
            <a:r>
              <a:rPr lang="en-US" dirty="0"/>
              <a:t>      “,      Cassie,            “       , Wife,  M, January 1869, 42, N.B., Dutch, Canadian, United Baptist, none</a:t>
            </a:r>
          </a:p>
          <a:p>
            <a:r>
              <a:rPr lang="en-US" dirty="0"/>
              <a:t>      “,      Kathleen,         “      , Daughter, S, June 1896, 15, N.B., Dutch, Canadian, United Baptist, Student</a:t>
            </a:r>
          </a:p>
          <a:p>
            <a:r>
              <a:rPr lang="en-US" dirty="0"/>
              <a:t>      “,      Geneva,           “      , Daughter, S, July 1897, 13, N.B., Dutch, Canadian, United Baptist, Student</a:t>
            </a:r>
          </a:p>
          <a:p>
            <a:r>
              <a:rPr lang="en-US" dirty="0"/>
              <a:t>      “,      Hazel,               “     , Daughter, S, July 1899, 11, N.B., Dutch, Canadian, United Baptist, Student</a:t>
            </a:r>
          </a:p>
          <a:p>
            <a:r>
              <a:rPr lang="en-US" dirty="0"/>
              <a:t>      “,      Annie,               “     , Daughter, S, April 1902, 9, N.B., Dutch, Canadian, United Baptist, Student</a:t>
            </a:r>
          </a:p>
          <a:p>
            <a:r>
              <a:rPr lang="en-US" dirty="0"/>
              <a:t>      “,      Norman,           “     , Son, S, September 1905, 6, N.B., Dutch, Canadian, United Baptist</a:t>
            </a:r>
          </a:p>
          <a:p>
            <a:r>
              <a:rPr lang="en-US" dirty="0"/>
              <a:t>      “,      Louise,             “      , Mother, W, May 1837, N.B., Dutch, Canadian, United Baptist</a:t>
            </a:r>
          </a:p>
          <a:p>
            <a:r>
              <a:rPr lang="en-US" dirty="0"/>
              <a:t>Brown,  Lizzie,               “      , Domestic, S, February 1851, Dutch, Canadian, United Baptist</a:t>
            </a:r>
          </a:p>
        </p:txBody>
      </p:sp>
      <p:pic>
        <p:nvPicPr>
          <p:cNvPr id="4" name="Picture 3">
            <a:extLst>
              <a:ext uri="{FF2B5EF4-FFF2-40B4-BE49-F238E27FC236}">
                <a16:creationId xmlns:a16="http://schemas.microsoft.com/office/drawing/2014/main" id="{2A763C44-492F-C9D2-55B6-D2C7FAA23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5515"/>
            <a:ext cx="12192000" cy="1852099"/>
          </a:xfrm>
          <a:prstGeom prst="rect">
            <a:avLst/>
          </a:prstGeom>
        </p:spPr>
      </p:pic>
    </p:spTree>
    <p:extLst>
      <p:ext uri="{BB962C8B-B14F-4D97-AF65-F5344CB8AC3E}">
        <p14:creationId xmlns:p14="http://schemas.microsoft.com/office/powerpoint/2010/main" val="1497960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50E0B-84F7-0CAD-ADDD-8B61BCB1E82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D977824-76F3-3603-9157-686C9744A9E5}"/>
              </a:ext>
            </a:extLst>
          </p:cNvPr>
          <p:cNvSpPr>
            <a:spLocks noGrp="1"/>
          </p:cNvSpPr>
          <p:nvPr>
            <p:ph type="subTitle" idx="1"/>
          </p:nvPr>
        </p:nvSpPr>
        <p:spPr>
          <a:xfrm>
            <a:off x="851700" y="4416795"/>
            <a:ext cx="10219574" cy="2422694"/>
          </a:xfrm>
        </p:spPr>
        <p:txBody>
          <a:bodyPr>
            <a:normAutofit fontScale="47500" lnSpcReduction="20000"/>
          </a:bodyPr>
          <a:lstStyle/>
          <a:p>
            <a:pPr algn="l"/>
            <a:r>
              <a:rPr lang="en-CA" dirty="0"/>
              <a:t>Columns on Schedule 1 Population featured Numbered in Order of Visitation: Dwelling House, Family or household,  Personal description: Name of each person in family or household on March 31, 1901, Sex, Colour, Relationship to head of family or household, Single, married, widowed or divorced, month and date of birth, year of birth, Age at last birthday, Citizenship, nationality and religion: Country of place of birth (if in Canada specify province or territory and add “r” or “u” to signify rural or urban. Year of immigration to Canada, Year of naturalization, Racial or tribal origin, Nationality, Religion. Principal profession or trade: Means of living of each person (if person has retired from profession or trade, add “r” for retired), Living on own means. Employer. Employee. Working on own account. Wage earner: Months employed at trade in factory or home, months employed in other occupation than trade in factory or home, Earnings from occupation or trade dollars, Extra earnings. Education and language of each person five and over: Months at school in year, Can read, Can write, Can speak English, Can speak French, Mother tongue (if spoken). Infirmities: Deaf and Dumb, Blind, Unsound mind (if infirmity dates from childhood, add “from childhood”.</a:t>
            </a:r>
          </a:p>
        </p:txBody>
      </p:sp>
      <p:sp>
        <p:nvSpPr>
          <p:cNvPr id="7" name="TextBox 6">
            <a:extLst>
              <a:ext uri="{FF2B5EF4-FFF2-40B4-BE49-F238E27FC236}">
                <a16:creationId xmlns:a16="http://schemas.microsoft.com/office/drawing/2014/main" id="{C741F7F3-8261-6CEE-4A0D-2028060BA9C0}"/>
              </a:ext>
            </a:extLst>
          </p:cNvPr>
          <p:cNvSpPr txBox="1"/>
          <p:nvPr/>
        </p:nvSpPr>
        <p:spPr>
          <a:xfrm>
            <a:off x="3408694" y="18511"/>
            <a:ext cx="5374612" cy="646331"/>
          </a:xfrm>
          <a:prstGeom prst="rect">
            <a:avLst/>
          </a:prstGeom>
          <a:noFill/>
        </p:spPr>
        <p:txBody>
          <a:bodyPr wrap="square" rtlCol="0">
            <a:spAutoFit/>
          </a:bodyPr>
          <a:lstStyle/>
          <a:p>
            <a:pPr algn="ctr"/>
            <a:r>
              <a:rPr lang="en-CA" dirty="0"/>
              <a:t>1921 Canada Census – New Brunswick</a:t>
            </a:r>
          </a:p>
          <a:p>
            <a:pPr algn="ctr"/>
            <a:r>
              <a:rPr lang="en-CA" dirty="0"/>
              <a:t>Parish (Centre) of Wakefield, County of Carleton</a:t>
            </a:r>
          </a:p>
        </p:txBody>
      </p:sp>
      <p:pic>
        <p:nvPicPr>
          <p:cNvPr id="5" name="Picture 4">
            <a:extLst>
              <a:ext uri="{FF2B5EF4-FFF2-40B4-BE49-F238E27FC236}">
                <a16:creationId xmlns:a16="http://schemas.microsoft.com/office/drawing/2014/main" id="{6EDC331F-F67F-6ACB-3E30-97CB75FA1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613" y="1121127"/>
            <a:ext cx="10015748" cy="1920244"/>
          </a:xfrm>
          <a:prstGeom prst="rect">
            <a:avLst/>
          </a:prstGeom>
        </p:spPr>
      </p:pic>
      <p:sp>
        <p:nvSpPr>
          <p:cNvPr id="8" name="TextBox 7">
            <a:extLst>
              <a:ext uri="{FF2B5EF4-FFF2-40B4-BE49-F238E27FC236}">
                <a16:creationId xmlns:a16="http://schemas.microsoft.com/office/drawing/2014/main" id="{7549240B-FD15-11BF-84C5-110A7F0C5C08}"/>
              </a:ext>
            </a:extLst>
          </p:cNvPr>
          <p:cNvSpPr txBox="1"/>
          <p:nvPr/>
        </p:nvSpPr>
        <p:spPr>
          <a:xfrm>
            <a:off x="361547" y="3216465"/>
            <a:ext cx="11199880" cy="1200329"/>
          </a:xfrm>
          <a:prstGeom prst="rect">
            <a:avLst/>
          </a:prstGeom>
          <a:noFill/>
        </p:spPr>
        <p:txBody>
          <a:bodyPr wrap="square" rtlCol="0">
            <a:spAutoFit/>
          </a:bodyPr>
          <a:lstStyle/>
          <a:p>
            <a:r>
              <a:rPr lang="en-CA" dirty="0"/>
              <a:t>Palmer, Howard P., Jacksonville, Carleton, Head, M, M, 50, NB, Canada, United Baptist, own farm</a:t>
            </a:r>
          </a:p>
          <a:p>
            <a:r>
              <a:rPr lang="en-CA" dirty="0"/>
              <a:t>      “        Catherine M.,      “                  “         Wife,   F, M, 51,  NB, Canada, United Baptist</a:t>
            </a:r>
          </a:p>
          <a:p>
            <a:r>
              <a:rPr lang="en-CA" dirty="0"/>
              <a:t>      “         Hazel M.,             “                  “         Daughter, F, 21, NB, Canada, United Baptist, nurse in hospital</a:t>
            </a:r>
          </a:p>
          <a:p>
            <a:r>
              <a:rPr lang="en-CA" dirty="0"/>
              <a:t>      “         Norman Y.,          “                  “         Son, M, 16, NB, Canada, United Baptist, farmer’s son</a:t>
            </a:r>
          </a:p>
        </p:txBody>
      </p:sp>
      <p:sp>
        <p:nvSpPr>
          <p:cNvPr id="6" name="Arrow: Right 5">
            <a:extLst>
              <a:ext uri="{FF2B5EF4-FFF2-40B4-BE49-F238E27FC236}">
                <a16:creationId xmlns:a16="http://schemas.microsoft.com/office/drawing/2014/main" id="{B3EB183A-F283-BC29-CC2E-48B33BF25E96}"/>
              </a:ext>
            </a:extLst>
          </p:cNvPr>
          <p:cNvSpPr/>
          <p:nvPr/>
        </p:nvSpPr>
        <p:spPr>
          <a:xfrm>
            <a:off x="596710" y="2477965"/>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51163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B0A7B-DD6F-7BE8-AF56-EAF1A304B05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4462057-A04B-1340-00E7-FB897671A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5365"/>
            <a:ext cx="12196356" cy="1559366"/>
          </a:xfrm>
          <a:prstGeom prst="rect">
            <a:avLst/>
          </a:prstGeom>
        </p:spPr>
      </p:pic>
      <p:sp>
        <p:nvSpPr>
          <p:cNvPr id="3" name="Subtitle 2">
            <a:extLst>
              <a:ext uri="{FF2B5EF4-FFF2-40B4-BE49-F238E27FC236}">
                <a16:creationId xmlns:a16="http://schemas.microsoft.com/office/drawing/2014/main" id="{C4BF6A63-D001-12A3-3292-BE575D866EAB}"/>
              </a:ext>
            </a:extLst>
          </p:cNvPr>
          <p:cNvSpPr>
            <a:spLocks noGrp="1"/>
          </p:cNvSpPr>
          <p:nvPr>
            <p:ph type="subTitle" idx="1"/>
          </p:nvPr>
        </p:nvSpPr>
        <p:spPr>
          <a:xfrm>
            <a:off x="851700" y="4223269"/>
            <a:ext cx="10219574" cy="2616220"/>
          </a:xfrm>
        </p:spPr>
        <p:txBody>
          <a:bodyPr>
            <a:normAutofit fontScale="47500" lnSpcReduction="20000"/>
          </a:bodyPr>
          <a:lstStyle/>
          <a:p>
            <a:pPr algn="l"/>
            <a:r>
              <a:rPr lang="en-CA" dirty="0"/>
              <a:t>Columns on Schedule 1 Population featured Numbered in Order of Visitation: Dwelling House, Family or household,  Personal description: Name of each person in family or household on March 31, 1901, Sex, Colour, Relationship to head of family or household, Single, married, widowed or divorced, month and date of birth, year of birth, Age at last birthday, Citizenship, nationality and religion: Country of place of birth (if in Canada specify province or territory and add “r” or “u” to signify rural or urban. Year of immigration to Canada, Year of naturalization, Racial or tribal origin, Nationality, Religion. Principal profession or trade: Means of living of each person (if person has retired from profession or trade, add “r” for retired), Living on own means. Employer. Employee. Working on own account. Wage earner: Months employed at trade in factory or home, months employed in other occupation than trade in factory or home, Earnings from occupation or trade dollars, Extra earnings. Education and language of each person five and over: Months at school in year, Can read, Can write, Can speak English, Can speak French, Mother tongue (if spoken). Infirmities: Deaf and Dumb, Blind, Unsound mind (if infirmity dates from childhood, add “from childhood”.</a:t>
            </a:r>
          </a:p>
        </p:txBody>
      </p:sp>
      <p:sp>
        <p:nvSpPr>
          <p:cNvPr id="6" name="Arrow: Right 5">
            <a:extLst>
              <a:ext uri="{FF2B5EF4-FFF2-40B4-BE49-F238E27FC236}">
                <a16:creationId xmlns:a16="http://schemas.microsoft.com/office/drawing/2014/main" id="{DBF87247-966A-09D1-D23A-F96F32C40F6B}"/>
              </a:ext>
            </a:extLst>
          </p:cNvPr>
          <p:cNvSpPr/>
          <p:nvPr/>
        </p:nvSpPr>
        <p:spPr>
          <a:xfrm>
            <a:off x="-156743" y="2156419"/>
            <a:ext cx="722671" cy="4347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83AB000-AFB5-68C9-F67E-C4C12744A3D2}"/>
              </a:ext>
            </a:extLst>
          </p:cNvPr>
          <p:cNvSpPr txBox="1"/>
          <p:nvPr/>
        </p:nvSpPr>
        <p:spPr>
          <a:xfrm>
            <a:off x="3408694" y="18511"/>
            <a:ext cx="5374612" cy="646331"/>
          </a:xfrm>
          <a:prstGeom prst="rect">
            <a:avLst/>
          </a:prstGeom>
          <a:noFill/>
        </p:spPr>
        <p:txBody>
          <a:bodyPr wrap="square" rtlCol="0">
            <a:spAutoFit/>
          </a:bodyPr>
          <a:lstStyle/>
          <a:p>
            <a:pPr algn="ctr"/>
            <a:r>
              <a:rPr lang="en-CA" dirty="0"/>
              <a:t>1931 Canada Census – New Brunswick</a:t>
            </a:r>
          </a:p>
          <a:p>
            <a:pPr algn="ctr"/>
            <a:r>
              <a:rPr lang="en-CA" dirty="0"/>
              <a:t>Parish (Centre) of Wakefield, County of Carleton</a:t>
            </a:r>
          </a:p>
        </p:txBody>
      </p:sp>
      <p:sp>
        <p:nvSpPr>
          <p:cNvPr id="12" name="TextBox 11">
            <a:extLst>
              <a:ext uri="{FF2B5EF4-FFF2-40B4-BE49-F238E27FC236}">
                <a16:creationId xmlns:a16="http://schemas.microsoft.com/office/drawing/2014/main" id="{E1BEED65-54FD-19BC-6133-5D55B140F63E}"/>
              </a:ext>
            </a:extLst>
          </p:cNvPr>
          <p:cNvSpPr txBox="1"/>
          <p:nvPr/>
        </p:nvSpPr>
        <p:spPr>
          <a:xfrm>
            <a:off x="239151" y="2940148"/>
            <a:ext cx="11619914" cy="923330"/>
          </a:xfrm>
          <a:prstGeom prst="rect">
            <a:avLst/>
          </a:prstGeom>
          <a:noFill/>
        </p:spPr>
        <p:txBody>
          <a:bodyPr wrap="square" rtlCol="0">
            <a:spAutoFit/>
          </a:bodyPr>
          <a:lstStyle/>
          <a:p>
            <a:r>
              <a:rPr lang="en-CA" dirty="0"/>
              <a:t>Palmer, Howard, Wakefield, Head, M, M, 61, N.B., Canada, Baptist, farmer, general farm</a:t>
            </a:r>
          </a:p>
          <a:p>
            <a:r>
              <a:rPr lang="en-CA" dirty="0"/>
              <a:t>      “     , Katherine,       “,        Wife, F, M, 62, N.B., Canada, Baptist, homemaker</a:t>
            </a:r>
          </a:p>
          <a:p>
            <a:r>
              <a:rPr lang="en-CA" dirty="0"/>
              <a:t>      “     , Norman,          “,         Son, M, S, 26, N.B., Canada, Baptist, Labourer</a:t>
            </a:r>
          </a:p>
        </p:txBody>
      </p:sp>
    </p:spTree>
    <p:extLst>
      <p:ext uri="{BB962C8B-B14F-4D97-AF65-F5344CB8AC3E}">
        <p14:creationId xmlns:p14="http://schemas.microsoft.com/office/powerpoint/2010/main" val="800531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A4C156-79B9-041B-1A84-B5A4A534C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913" y="1923739"/>
            <a:ext cx="11460174" cy="5258534"/>
          </a:xfrm>
          <a:prstGeom prst="rect">
            <a:avLst/>
          </a:prstGeom>
        </p:spPr>
      </p:pic>
      <p:sp>
        <p:nvSpPr>
          <p:cNvPr id="2" name="Title 1">
            <a:extLst>
              <a:ext uri="{FF2B5EF4-FFF2-40B4-BE49-F238E27FC236}">
                <a16:creationId xmlns:a16="http://schemas.microsoft.com/office/drawing/2014/main" id="{8F8F3565-3965-FDCE-9EF2-5584D5C0D147}"/>
              </a:ext>
            </a:extLst>
          </p:cNvPr>
          <p:cNvSpPr>
            <a:spLocks noGrp="1"/>
          </p:cNvSpPr>
          <p:nvPr>
            <p:ph type="ctrTitle"/>
          </p:nvPr>
        </p:nvSpPr>
        <p:spPr>
          <a:xfrm>
            <a:off x="824484" y="5613"/>
            <a:ext cx="10543032" cy="2044737"/>
          </a:xfrm>
        </p:spPr>
        <p:txBody>
          <a:bodyPr>
            <a:normAutofit fontScale="90000"/>
          </a:bodyPr>
          <a:lstStyle/>
          <a:p>
            <a:pPr algn="l"/>
            <a:r>
              <a:rPr lang="en-CA" sz="6000" b="0" dirty="0">
                <a:latin typeface="Angsana New" panose="02020603050405020304" pitchFamily="18" charset="-34"/>
                <a:cs typeface="Angsana New" panose="02020603050405020304" pitchFamily="18" charset="-34"/>
              </a:rPr>
              <a:t>Allow census records guide you to vital records</a:t>
            </a:r>
            <a:br>
              <a:rPr lang="en-CA" sz="5400" b="0" dirty="0">
                <a:latin typeface="Angsana New" panose="02020603050405020304" pitchFamily="18" charset="-34"/>
                <a:cs typeface="Angsana New" panose="02020603050405020304" pitchFamily="18" charset="-34"/>
              </a:rPr>
            </a:br>
            <a:r>
              <a:rPr lang="en-CA" sz="4900" b="0" dirty="0">
                <a:latin typeface="Angsana New" panose="02020603050405020304" pitchFamily="18" charset="-34"/>
                <a:cs typeface="Angsana New" panose="02020603050405020304" pitchFamily="18" charset="-34"/>
              </a:rPr>
              <a:t>Referring to the family of Howard Perley Palmer it’s readily obvious</a:t>
            </a:r>
            <a:r>
              <a:rPr lang="en-CA" sz="5400" b="0" dirty="0">
                <a:latin typeface="Angsana New" panose="02020603050405020304" pitchFamily="18" charset="-34"/>
                <a:cs typeface="Angsana New" panose="02020603050405020304" pitchFamily="18" charset="-34"/>
              </a:rPr>
              <a:t> </a:t>
            </a:r>
            <a:r>
              <a:rPr lang="en-CA" sz="4900" b="0" dirty="0">
                <a:latin typeface="Angsana New" panose="02020603050405020304" pitchFamily="18" charset="-34"/>
                <a:cs typeface="Angsana New" panose="02020603050405020304" pitchFamily="18" charset="-34"/>
              </a:rPr>
              <a:t>that much information is in need of research</a:t>
            </a:r>
            <a:endParaRPr lang="en-CA" sz="5400" b="0" dirty="0">
              <a:latin typeface="Angsana New" panose="02020603050405020304" pitchFamily="18" charset="-34"/>
              <a:cs typeface="Angsana New" panose="02020603050405020304" pitchFamily="18" charset="-34"/>
            </a:endParaRPr>
          </a:p>
        </p:txBody>
      </p:sp>
      <p:sp>
        <p:nvSpPr>
          <p:cNvPr id="3" name="Subtitle 2">
            <a:extLst>
              <a:ext uri="{FF2B5EF4-FFF2-40B4-BE49-F238E27FC236}">
                <a16:creationId xmlns:a16="http://schemas.microsoft.com/office/drawing/2014/main" id="{E4922C2C-BE3D-4A88-4286-6EFAFFCE7731}"/>
              </a:ext>
            </a:extLst>
          </p:cNvPr>
          <p:cNvSpPr>
            <a:spLocks noGrp="1"/>
          </p:cNvSpPr>
          <p:nvPr>
            <p:ph type="subTitle" idx="1"/>
          </p:nvPr>
        </p:nvSpPr>
        <p:spPr/>
        <p:txBody>
          <a:bodyPr/>
          <a:lstStyle/>
          <a:p>
            <a:endParaRPr lang="en-CA"/>
          </a:p>
        </p:txBody>
      </p:sp>
      <p:sp>
        <p:nvSpPr>
          <p:cNvPr id="6" name="Rectangle 5">
            <a:extLst>
              <a:ext uri="{FF2B5EF4-FFF2-40B4-BE49-F238E27FC236}">
                <a16:creationId xmlns:a16="http://schemas.microsoft.com/office/drawing/2014/main" id="{8FF984D3-3010-BB61-6971-B15B0E5EB0DD}"/>
              </a:ext>
            </a:extLst>
          </p:cNvPr>
          <p:cNvSpPr/>
          <p:nvPr/>
        </p:nvSpPr>
        <p:spPr>
          <a:xfrm>
            <a:off x="661182" y="4290644"/>
            <a:ext cx="4572000" cy="16881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07767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A919-9A00-4189-9D8A-CD15D6527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AE797-9207-08E4-4AC4-353506472E82}"/>
              </a:ext>
            </a:extLst>
          </p:cNvPr>
          <p:cNvSpPr>
            <a:spLocks noGrp="1"/>
          </p:cNvSpPr>
          <p:nvPr>
            <p:ph type="ctrTitle"/>
          </p:nvPr>
        </p:nvSpPr>
        <p:spPr>
          <a:xfrm>
            <a:off x="482170" y="2048256"/>
            <a:ext cx="6753708" cy="689317"/>
          </a:xfrm>
        </p:spPr>
        <p:txBody>
          <a:bodyPr>
            <a:noAutofit/>
          </a:bodyPr>
          <a:lstStyle/>
          <a:p>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Focusing on the Marriage of Howard Palmer &amp; Catherine/Cassie York, their marriage registration can be found on the New Brunswick Vital Statistics web site</a:t>
            </a:r>
          </a:p>
        </p:txBody>
      </p:sp>
      <p:sp>
        <p:nvSpPr>
          <p:cNvPr id="3" name="Subtitle 2">
            <a:extLst>
              <a:ext uri="{FF2B5EF4-FFF2-40B4-BE49-F238E27FC236}">
                <a16:creationId xmlns:a16="http://schemas.microsoft.com/office/drawing/2014/main" id="{2511E524-DCE8-7577-805D-51088D9E7BB5}"/>
              </a:ext>
            </a:extLst>
          </p:cNvPr>
          <p:cNvSpPr>
            <a:spLocks noGrp="1"/>
          </p:cNvSpPr>
          <p:nvPr>
            <p:ph type="subTitle" idx="1"/>
          </p:nvPr>
        </p:nvSpPr>
        <p:spPr/>
        <p:txBody>
          <a:bodyPr/>
          <a:lstStyle/>
          <a:p>
            <a:endParaRPr lang="en-CA"/>
          </a:p>
        </p:txBody>
      </p:sp>
      <p:pic>
        <p:nvPicPr>
          <p:cNvPr id="6" name="Picture 5">
            <a:extLst>
              <a:ext uri="{FF2B5EF4-FFF2-40B4-BE49-F238E27FC236}">
                <a16:creationId xmlns:a16="http://schemas.microsoft.com/office/drawing/2014/main" id="{3B817B9E-1888-4AF1-7365-67EFE724F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3503" y="0"/>
            <a:ext cx="3991077" cy="6858000"/>
          </a:xfrm>
          <a:prstGeom prst="rect">
            <a:avLst/>
          </a:prstGeom>
        </p:spPr>
      </p:pic>
    </p:spTree>
    <p:extLst>
      <p:ext uri="{BB962C8B-B14F-4D97-AF65-F5344CB8AC3E}">
        <p14:creationId xmlns:p14="http://schemas.microsoft.com/office/powerpoint/2010/main" val="3171988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2C86C-B8B4-DBAC-EE72-8D87A2C5C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183D9-4A9A-AE57-5AA8-A4769A032ED0}"/>
              </a:ext>
            </a:extLst>
          </p:cNvPr>
          <p:cNvSpPr>
            <a:spLocks noGrp="1"/>
          </p:cNvSpPr>
          <p:nvPr>
            <p:ph type="ctrTitle"/>
          </p:nvPr>
        </p:nvSpPr>
        <p:spPr>
          <a:xfrm>
            <a:off x="824484" y="675249"/>
            <a:ext cx="10543032" cy="689317"/>
          </a:xfrm>
        </p:spPr>
        <p:txBody>
          <a:bodyPr>
            <a:noAutofit/>
          </a:bodyPr>
          <a:lstStyle/>
          <a:p>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Death Records Were Found for Howard</a:t>
            </a:r>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on the New Brunswick Vital Statistics web site</a:t>
            </a:r>
          </a:p>
        </p:txBody>
      </p:sp>
      <p:sp>
        <p:nvSpPr>
          <p:cNvPr id="3" name="Subtitle 2">
            <a:extLst>
              <a:ext uri="{FF2B5EF4-FFF2-40B4-BE49-F238E27FC236}">
                <a16:creationId xmlns:a16="http://schemas.microsoft.com/office/drawing/2014/main" id="{9AF1B797-FFD4-0D28-04EB-E212F7AA4A57}"/>
              </a:ext>
            </a:extLst>
          </p:cNvPr>
          <p:cNvSpPr>
            <a:spLocks noGrp="1"/>
          </p:cNvSpPr>
          <p:nvPr>
            <p:ph type="subTitle" idx="1"/>
          </p:nvPr>
        </p:nvSpPr>
        <p:spPr/>
        <p:txBody>
          <a:bodyPr/>
          <a:lstStyle/>
          <a:p>
            <a:endParaRPr lang="en-CA"/>
          </a:p>
        </p:txBody>
      </p:sp>
      <p:pic>
        <p:nvPicPr>
          <p:cNvPr id="9" name="Picture 8">
            <a:extLst>
              <a:ext uri="{FF2B5EF4-FFF2-40B4-BE49-F238E27FC236}">
                <a16:creationId xmlns:a16="http://schemas.microsoft.com/office/drawing/2014/main" id="{E787A8C0-1D09-27A9-6403-122843202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5412" y="1431735"/>
            <a:ext cx="6569613" cy="5369993"/>
          </a:xfrm>
          <a:prstGeom prst="rect">
            <a:avLst/>
          </a:prstGeom>
        </p:spPr>
      </p:pic>
    </p:spTree>
    <p:extLst>
      <p:ext uri="{BB962C8B-B14F-4D97-AF65-F5344CB8AC3E}">
        <p14:creationId xmlns:p14="http://schemas.microsoft.com/office/powerpoint/2010/main" val="2398062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ED08B-5236-5E8B-20B2-5F3352BA3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84A13-107E-67B4-590F-A78A4DB8C213}"/>
              </a:ext>
            </a:extLst>
          </p:cNvPr>
          <p:cNvSpPr>
            <a:spLocks noGrp="1"/>
          </p:cNvSpPr>
          <p:nvPr>
            <p:ph type="ctrTitle"/>
          </p:nvPr>
        </p:nvSpPr>
        <p:spPr>
          <a:xfrm>
            <a:off x="819795" y="2048256"/>
            <a:ext cx="6753708" cy="689317"/>
          </a:xfrm>
        </p:spPr>
        <p:txBody>
          <a:bodyPr>
            <a:noAutofit/>
          </a:bodyPr>
          <a:lstStyle/>
          <a:p>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Howard’s Obituary was found on Newspapers.com</a:t>
            </a:r>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We also learn where his children were living at the time of his death</a:t>
            </a:r>
          </a:p>
        </p:txBody>
      </p:sp>
      <p:sp>
        <p:nvSpPr>
          <p:cNvPr id="3" name="Subtitle 2">
            <a:extLst>
              <a:ext uri="{FF2B5EF4-FFF2-40B4-BE49-F238E27FC236}">
                <a16:creationId xmlns:a16="http://schemas.microsoft.com/office/drawing/2014/main" id="{342BF952-74C1-4FCE-1D91-857B7D67DCB0}"/>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A7CEE70D-68B1-826F-978A-107F48065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192" y="158261"/>
            <a:ext cx="3794013" cy="6699739"/>
          </a:xfrm>
          <a:prstGeom prst="rect">
            <a:avLst/>
          </a:prstGeom>
        </p:spPr>
      </p:pic>
    </p:spTree>
    <p:extLst>
      <p:ext uri="{BB962C8B-B14F-4D97-AF65-F5344CB8AC3E}">
        <p14:creationId xmlns:p14="http://schemas.microsoft.com/office/powerpoint/2010/main" val="2757880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A5874-D637-B867-3397-09A4C046CE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B2033-E8D9-669C-ED42-6DFD9DFA65C9}"/>
              </a:ext>
            </a:extLst>
          </p:cNvPr>
          <p:cNvSpPr>
            <a:spLocks noGrp="1"/>
          </p:cNvSpPr>
          <p:nvPr>
            <p:ph type="ctrTitle"/>
          </p:nvPr>
        </p:nvSpPr>
        <p:spPr>
          <a:xfrm>
            <a:off x="482170" y="2526557"/>
            <a:ext cx="6753708" cy="689317"/>
          </a:xfrm>
        </p:spPr>
        <p:txBody>
          <a:bodyPr>
            <a:noAutofit/>
          </a:bodyPr>
          <a:lstStyle/>
          <a:p>
            <a:pPr algn="l"/>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Focusing on the children of Howard Palmer &amp; Catherine/Cassie York, the birth registration for Geneva Bertha Palmer can be found on the New Brunswick Vital Statistics web site</a:t>
            </a:r>
          </a:p>
        </p:txBody>
      </p:sp>
      <p:sp>
        <p:nvSpPr>
          <p:cNvPr id="3" name="Subtitle 2">
            <a:extLst>
              <a:ext uri="{FF2B5EF4-FFF2-40B4-BE49-F238E27FC236}">
                <a16:creationId xmlns:a16="http://schemas.microsoft.com/office/drawing/2014/main" id="{93169CBA-DE83-C238-45D1-BE63208651CF}"/>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42A811BC-9EB7-CDAF-2DC8-E15437AC0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572" y="0"/>
            <a:ext cx="4090258" cy="6858000"/>
          </a:xfrm>
          <a:prstGeom prst="rect">
            <a:avLst/>
          </a:prstGeom>
        </p:spPr>
      </p:pic>
    </p:spTree>
    <p:extLst>
      <p:ext uri="{BB962C8B-B14F-4D97-AF65-F5344CB8AC3E}">
        <p14:creationId xmlns:p14="http://schemas.microsoft.com/office/powerpoint/2010/main" val="4156445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654D7-B6C5-E37F-80FC-2ABE53221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9B41E-F008-F849-FD5A-8639B20EB4A6}"/>
              </a:ext>
            </a:extLst>
          </p:cNvPr>
          <p:cNvSpPr>
            <a:spLocks noGrp="1"/>
          </p:cNvSpPr>
          <p:nvPr>
            <p:ph type="ctrTitle"/>
          </p:nvPr>
        </p:nvSpPr>
        <p:spPr>
          <a:xfrm>
            <a:off x="313354" y="2526557"/>
            <a:ext cx="5801404" cy="689317"/>
          </a:xfrm>
        </p:spPr>
        <p:txBody>
          <a:bodyPr>
            <a:noAutofit/>
          </a:bodyPr>
          <a:lstStyle/>
          <a:p>
            <a:pPr algn="l"/>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Ancestry.ca - When Geneva was 28 years old she travelled to the USA, crossing at Houlton, Maine. She went on to Boston where she applied for naturalization 3, July 1926.</a:t>
            </a:r>
          </a:p>
        </p:txBody>
      </p:sp>
      <p:sp>
        <p:nvSpPr>
          <p:cNvPr id="3" name="Subtitle 2">
            <a:extLst>
              <a:ext uri="{FF2B5EF4-FFF2-40B4-BE49-F238E27FC236}">
                <a16:creationId xmlns:a16="http://schemas.microsoft.com/office/drawing/2014/main" id="{8F59790C-628F-9033-1632-12E1803ACD2D}"/>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5" name="Picture 4">
            <a:extLst>
              <a:ext uri="{FF2B5EF4-FFF2-40B4-BE49-F238E27FC236}">
                <a16:creationId xmlns:a16="http://schemas.microsoft.com/office/drawing/2014/main" id="{0CE0EA88-8BFE-6951-3975-9437B868B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3574" y="0"/>
            <a:ext cx="5901480" cy="6858000"/>
          </a:xfrm>
          <a:prstGeom prst="rect">
            <a:avLst/>
          </a:prstGeom>
        </p:spPr>
      </p:pic>
    </p:spTree>
    <p:extLst>
      <p:ext uri="{BB962C8B-B14F-4D97-AF65-F5344CB8AC3E}">
        <p14:creationId xmlns:p14="http://schemas.microsoft.com/office/powerpoint/2010/main" val="1491085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76040-FCC8-0D8A-4040-BA18FA0CB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F17997-0C14-7AC5-7997-9FB27DD48142}"/>
              </a:ext>
            </a:extLst>
          </p:cNvPr>
          <p:cNvSpPr>
            <a:spLocks noGrp="1"/>
          </p:cNvSpPr>
          <p:nvPr>
            <p:ph type="ctrTitle"/>
          </p:nvPr>
        </p:nvSpPr>
        <p:spPr>
          <a:xfrm>
            <a:off x="482170" y="2526557"/>
            <a:ext cx="5848292" cy="689317"/>
          </a:xfrm>
        </p:spPr>
        <p:txBody>
          <a:bodyPr>
            <a:noAutofit/>
          </a:bodyPr>
          <a:lstStyle/>
          <a:p>
            <a:pPr algn="l"/>
            <a:br>
              <a:rPr lang="en-CA" sz="4400" b="0" dirty="0">
                <a:latin typeface="Angsana New" panose="02020603050405020304" pitchFamily="18" charset="-34"/>
                <a:cs typeface="Angsana New" panose="02020603050405020304" pitchFamily="18" charset="-34"/>
              </a:rPr>
            </a:br>
            <a:r>
              <a:rPr lang="en-CA" sz="4400" b="0" dirty="0">
                <a:latin typeface="Angsana New" panose="02020603050405020304" pitchFamily="18" charset="-34"/>
                <a:cs typeface="Angsana New" panose="02020603050405020304" pitchFamily="18" charset="-34"/>
              </a:rPr>
              <a:t>There is an obituary for Geneva Bertha Palmer on Newspapers.com. Calgary Herald. She died unmarried 15 July 1980, aged 82.</a:t>
            </a:r>
          </a:p>
        </p:txBody>
      </p:sp>
      <p:sp>
        <p:nvSpPr>
          <p:cNvPr id="3" name="Subtitle 2">
            <a:extLst>
              <a:ext uri="{FF2B5EF4-FFF2-40B4-BE49-F238E27FC236}">
                <a16:creationId xmlns:a16="http://schemas.microsoft.com/office/drawing/2014/main" id="{68447966-4B87-89AD-FF12-B00962567681}"/>
              </a:ext>
            </a:extLst>
          </p:cNvPr>
          <p:cNvSpPr>
            <a:spLocks noGrp="1"/>
          </p:cNvSpPr>
          <p:nvPr>
            <p:ph type="subTitle" idx="1"/>
          </p:nvPr>
        </p:nvSpPr>
        <p:spPr>
          <a:xfrm>
            <a:off x="1772529" y="4387713"/>
            <a:ext cx="9523828" cy="1545336"/>
          </a:xfrm>
        </p:spPr>
        <p:txBody>
          <a:bodyPr>
            <a:normAutofit/>
          </a:bodyPr>
          <a:lstStyle/>
          <a:p>
            <a:r>
              <a:rPr lang="en-CA" dirty="0"/>
              <a:t>From Findagrave.com we learn she is buried in Queen’s Park Cemetery and Mausoleum in Calgary, Alberta.</a:t>
            </a:r>
          </a:p>
        </p:txBody>
      </p:sp>
      <p:pic>
        <p:nvPicPr>
          <p:cNvPr id="6" name="Picture 5">
            <a:extLst>
              <a:ext uri="{FF2B5EF4-FFF2-40B4-BE49-F238E27FC236}">
                <a16:creationId xmlns:a16="http://schemas.microsoft.com/office/drawing/2014/main" id="{1D832861-7D74-4769-D6DA-B2425214B7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9951" y="1261098"/>
            <a:ext cx="5552049" cy="2530918"/>
          </a:xfrm>
          <a:prstGeom prst="rect">
            <a:avLst/>
          </a:prstGeom>
        </p:spPr>
      </p:pic>
    </p:spTree>
    <p:extLst>
      <p:ext uri="{BB962C8B-B14F-4D97-AF65-F5344CB8AC3E}">
        <p14:creationId xmlns:p14="http://schemas.microsoft.com/office/powerpoint/2010/main" val="1570117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C2B86-8114-1F7E-6C5E-1EF87B370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D201C-E2CC-4DEF-E851-51C84482A827}"/>
              </a:ext>
            </a:extLst>
          </p:cNvPr>
          <p:cNvSpPr>
            <a:spLocks noGrp="1"/>
          </p:cNvSpPr>
          <p:nvPr>
            <p:ph type="ctrTitle"/>
          </p:nvPr>
        </p:nvSpPr>
        <p:spPr>
          <a:xfrm>
            <a:off x="0" y="3429000"/>
            <a:ext cx="5214111" cy="689317"/>
          </a:xfrm>
        </p:spPr>
        <p:txBody>
          <a:bodyPr>
            <a:noAutofit/>
          </a:bodyPr>
          <a:lstStyle/>
          <a:p>
            <a:pPr>
              <a:lnSpc>
                <a:spcPct val="100000"/>
              </a:lnSpc>
            </a:pPr>
            <a:br>
              <a:rPr lang="en-CA" sz="4400" b="0" dirty="0">
                <a:latin typeface="Angsana New" panose="02020603050405020304" pitchFamily="18" charset="-34"/>
                <a:cs typeface="Angsana New" panose="02020603050405020304" pitchFamily="18" charset="-34"/>
              </a:rPr>
            </a:br>
            <a:r>
              <a:rPr lang="en-CA" sz="4000" b="0" dirty="0">
                <a:latin typeface="Angsana New" panose="02020603050405020304" pitchFamily="18" charset="-34"/>
                <a:cs typeface="Angsana New" panose="02020603050405020304" pitchFamily="18" charset="-34"/>
              </a:rPr>
              <a:t>Ancestry.ca – The Drouin Collection is an excellent source of Vital Records in Québec and New Brunswick. This page recorded the birth record for Ann Baxter Palmer, 5 April 1902 in Palmer Settlement.</a:t>
            </a:r>
          </a:p>
        </p:txBody>
      </p:sp>
      <p:sp>
        <p:nvSpPr>
          <p:cNvPr id="3" name="Subtitle 2">
            <a:extLst>
              <a:ext uri="{FF2B5EF4-FFF2-40B4-BE49-F238E27FC236}">
                <a16:creationId xmlns:a16="http://schemas.microsoft.com/office/drawing/2014/main" id="{21D992CD-EDEE-D631-3D8B-770AD2A3AB77}"/>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10" name="Picture 9">
            <a:extLst>
              <a:ext uri="{FF2B5EF4-FFF2-40B4-BE49-F238E27FC236}">
                <a16:creationId xmlns:a16="http://schemas.microsoft.com/office/drawing/2014/main" id="{6D1B87A8-EFC6-46AA-50D7-78D2451CF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047" y="0"/>
            <a:ext cx="6752776" cy="6858000"/>
          </a:xfrm>
          <a:prstGeom prst="rect">
            <a:avLst/>
          </a:prstGeom>
        </p:spPr>
      </p:pic>
      <p:pic>
        <p:nvPicPr>
          <p:cNvPr id="12" name="Picture 11">
            <a:extLst>
              <a:ext uri="{FF2B5EF4-FFF2-40B4-BE49-F238E27FC236}">
                <a16:creationId xmlns:a16="http://schemas.microsoft.com/office/drawing/2014/main" id="{5BC22C10-BB96-989B-BAB4-AA54132BD2E1}"/>
              </a:ext>
            </a:extLst>
          </p:cNvPr>
          <p:cNvPicPr>
            <a:picLocks noChangeAspect="1"/>
          </p:cNvPicPr>
          <p:nvPr/>
        </p:nvPicPr>
        <p:blipFill>
          <a:blip r:embed="rId3"/>
          <a:stretch>
            <a:fillRect/>
          </a:stretch>
        </p:blipFill>
        <p:spPr>
          <a:xfrm>
            <a:off x="5137548" y="5803937"/>
            <a:ext cx="575166" cy="370768"/>
          </a:xfrm>
          <a:prstGeom prst="rect">
            <a:avLst/>
          </a:prstGeom>
        </p:spPr>
      </p:pic>
    </p:spTree>
    <p:extLst>
      <p:ext uri="{BB962C8B-B14F-4D97-AF65-F5344CB8AC3E}">
        <p14:creationId xmlns:p14="http://schemas.microsoft.com/office/powerpoint/2010/main" val="19714799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AF23D-6801-CB2C-F228-035923C77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55B2E-269F-BFE2-6ECF-A1DA3BB38324}"/>
              </a:ext>
            </a:extLst>
          </p:cNvPr>
          <p:cNvSpPr>
            <a:spLocks noGrp="1"/>
          </p:cNvSpPr>
          <p:nvPr>
            <p:ph type="ctrTitle"/>
          </p:nvPr>
        </p:nvSpPr>
        <p:spPr>
          <a:xfrm>
            <a:off x="0" y="3429000"/>
            <a:ext cx="5214111" cy="689317"/>
          </a:xfrm>
        </p:spPr>
        <p:txBody>
          <a:bodyPr>
            <a:noAutofit/>
          </a:bodyPr>
          <a:lstStyle/>
          <a:p>
            <a:pPr algn="l">
              <a:lnSpc>
                <a:spcPct val="100000"/>
              </a:lnSpc>
            </a:pPr>
            <a:br>
              <a:rPr lang="en-CA" sz="4400" b="0" dirty="0">
                <a:latin typeface="Angsana New" panose="02020603050405020304" pitchFamily="18" charset="-34"/>
                <a:cs typeface="Angsana New" panose="02020603050405020304" pitchFamily="18" charset="-34"/>
              </a:rPr>
            </a:br>
            <a:r>
              <a:rPr lang="en-CA" sz="4000" b="0" dirty="0">
                <a:latin typeface="Angsana New" panose="02020603050405020304" pitchFamily="18" charset="-34"/>
                <a:cs typeface="Angsana New" panose="02020603050405020304" pitchFamily="18" charset="-34"/>
              </a:rPr>
              <a:t>The National Archives in Washington has Indices to Naturalization Records. One such record has an entry for Ann Baxter Palmer, Declaration of Intention for Naturalization, Vol. 344, Page 45.</a:t>
            </a:r>
          </a:p>
        </p:txBody>
      </p:sp>
      <p:sp>
        <p:nvSpPr>
          <p:cNvPr id="3" name="Subtitle 2">
            <a:extLst>
              <a:ext uri="{FF2B5EF4-FFF2-40B4-BE49-F238E27FC236}">
                <a16:creationId xmlns:a16="http://schemas.microsoft.com/office/drawing/2014/main" id="{6168DD90-DA6D-D277-7BDB-33235C5AD1E5}"/>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7" name="Picture 6">
            <a:extLst>
              <a:ext uri="{FF2B5EF4-FFF2-40B4-BE49-F238E27FC236}">
                <a16:creationId xmlns:a16="http://schemas.microsoft.com/office/drawing/2014/main" id="{2A31BA6C-05FF-F09E-9954-FB328B60E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1655" y="0"/>
            <a:ext cx="6870156" cy="6178650"/>
          </a:xfrm>
          <a:prstGeom prst="rect">
            <a:avLst/>
          </a:prstGeom>
        </p:spPr>
      </p:pic>
      <p:pic>
        <p:nvPicPr>
          <p:cNvPr id="9" name="Picture 8">
            <a:extLst>
              <a:ext uri="{FF2B5EF4-FFF2-40B4-BE49-F238E27FC236}">
                <a16:creationId xmlns:a16="http://schemas.microsoft.com/office/drawing/2014/main" id="{EE31E1C1-F630-D7DF-46C4-D13384A3344C}"/>
              </a:ext>
            </a:extLst>
          </p:cNvPr>
          <p:cNvPicPr>
            <a:picLocks noChangeAspect="1"/>
          </p:cNvPicPr>
          <p:nvPr/>
        </p:nvPicPr>
        <p:blipFill>
          <a:blip r:embed="rId3"/>
          <a:stretch>
            <a:fillRect/>
          </a:stretch>
        </p:blipFill>
        <p:spPr>
          <a:xfrm>
            <a:off x="4856748" y="5270856"/>
            <a:ext cx="573074" cy="371888"/>
          </a:xfrm>
          <a:prstGeom prst="rect">
            <a:avLst/>
          </a:prstGeom>
        </p:spPr>
      </p:pic>
    </p:spTree>
    <p:extLst>
      <p:ext uri="{BB962C8B-B14F-4D97-AF65-F5344CB8AC3E}">
        <p14:creationId xmlns:p14="http://schemas.microsoft.com/office/powerpoint/2010/main" val="34366095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56411-0114-8152-C3E6-844F7BDCE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EC681C-3C8D-9F16-DC56-DC0AB7D57DAA}"/>
              </a:ext>
            </a:extLst>
          </p:cNvPr>
          <p:cNvSpPr>
            <a:spLocks noGrp="1"/>
          </p:cNvSpPr>
          <p:nvPr>
            <p:ph type="ctrTitle"/>
          </p:nvPr>
        </p:nvSpPr>
        <p:spPr>
          <a:xfrm>
            <a:off x="215711" y="3673074"/>
            <a:ext cx="5720854" cy="546135"/>
          </a:xfrm>
        </p:spPr>
        <p:txBody>
          <a:bodyPr>
            <a:noAutofit/>
          </a:bodyPr>
          <a:lstStyle/>
          <a:p>
            <a:pPr algn="l">
              <a:lnSpc>
                <a:spcPct val="100000"/>
              </a:lnSpc>
            </a:pPr>
            <a:br>
              <a:rPr lang="en-CA" sz="4400" b="0" dirty="0">
                <a:latin typeface="Angsana New" panose="02020603050405020304" pitchFamily="18" charset="-34"/>
                <a:cs typeface="Angsana New" panose="02020603050405020304" pitchFamily="18" charset="-34"/>
              </a:rPr>
            </a:br>
            <a:r>
              <a:rPr lang="en-CA" sz="4000" b="0" dirty="0">
                <a:latin typeface="Angsana New" panose="02020603050405020304" pitchFamily="18" charset="-34"/>
                <a:cs typeface="Angsana New" panose="02020603050405020304" pitchFamily="18" charset="-34"/>
              </a:rPr>
              <a:t>The last member of the family of Howard Perley Palmer and Catherine York is Norman Y. Palmer.  Except for finding his birth registration some time ago the only other records I found was his census enumeration in 1911, 1921 and 1931.</a:t>
            </a:r>
          </a:p>
        </p:txBody>
      </p:sp>
      <p:sp>
        <p:nvSpPr>
          <p:cNvPr id="3" name="Subtitle 2">
            <a:extLst>
              <a:ext uri="{FF2B5EF4-FFF2-40B4-BE49-F238E27FC236}">
                <a16:creationId xmlns:a16="http://schemas.microsoft.com/office/drawing/2014/main" id="{FFF7CF4A-3A91-7C00-D367-5159FC97B761}"/>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5" name="Picture 4">
            <a:extLst>
              <a:ext uri="{FF2B5EF4-FFF2-40B4-BE49-F238E27FC236}">
                <a16:creationId xmlns:a16="http://schemas.microsoft.com/office/drawing/2014/main" id="{DEACE243-CCB1-E67C-D0CA-188AEAA6B6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570" y="502920"/>
            <a:ext cx="5944430" cy="4401164"/>
          </a:xfrm>
          <a:prstGeom prst="rect">
            <a:avLst/>
          </a:prstGeom>
        </p:spPr>
      </p:pic>
    </p:spTree>
    <p:extLst>
      <p:ext uri="{BB962C8B-B14F-4D97-AF65-F5344CB8AC3E}">
        <p14:creationId xmlns:p14="http://schemas.microsoft.com/office/powerpoint/2010/main" val="26464752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DD050-CFC4-B1D1-0C88-4BFCF204B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FCDB09-4D96-F07D-A0AF-10EA3A3DEC33}"/>
              </a:ext>
            </a:extLst>
          </p:cNvPr>
          <p:cNvSpPr>
            <a:spLocks noGrp="1"/>
          </p:cNvSpPr>
          <p:nvPr>
            <p:ph type="ctrTitle"/>
          </p:nvPr>
        </p:nvSpPr>
        <p:spPr>
          <a:xfrm>
            <a:off x="135062" y="2664542"/>
            <a:ext cx="7732535" cy="546135"/>
          </a:xfrm>
        </p:spPr>
        <p:txBody>
          <a:bodyPr>
            <a:noAutofit/>
          </a:bodyPr>
          <a:lstStyle/>
          <a:p>
            <a:pPr algn="l">
              <a:lnSpc>
                <a:spcPct val="100000"/>
              </a:lnSpc>
            </a:pPr>
            <a:br>
              <a:rPr lang="en-CA" sz="4400" b="0" dirty="0">
                <a:latin typeface="Angsana New" panose="02020603050405020304" pitchFamily="18" charset="-34"/>
                <a:cs typeface="Angsana New" panose="02020603050405020304" pitchFamily="18" charset="-34"/>
              </a:rPr>
            </a:br>
            <a:endParaRPr lang="en-CA" sz="4000" b="0" dirty="0">
              <a:latin typeface="Angsana New" panose="02020603050405020304" pitchFamily="18" charset="-34"/>
              <a:cs typeface="Angsana New" panose="02020603050405020304" pitchFamily="18" charset="-34"/>
            </a:endParaRPr>
          </a:p>
        </p:txBody>
      </p:sp>
      <p:sp>
        <p:nvSpPr>
          <p:cNvPr id="3" name="Subtitle 2">
            <a:extLst>
              <a:ext uri="{FF2B5EF4-FFF2-40B4-BE49-F238E27FC236}">
                <a16:creationId xmlns:a16="http://schemas.microsoft.com/office/drawing/2014/main" id="{C5B5521C-3ECC-F001-A317-AF2331A6ADC6}"/>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6" name="Picture 5">
            <a:extLst>
              <a:ext uri="{FF2B5EF4-FFF2-40B4-BE49-F238E27FC236}">
                <a16:creationId xmlns:a16="http://schemas.microsoft.com/office/drawing/2014/main" id="{2828FCF5-2182-97DF-F1FD-E6CB94F7D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062" y="1362679"/>
            <a:ext cx="11841227" cy="1933845"/>
          </a:xfrm>
          <a:prstGeom prst="rect">
            <a:avLst/>
          </a:prstGeom>
        </p:spPr>
      </p:pic>
      <p:sp>
        <p:nvSpPr>
          <p:cNvPr id="7" name="Arrow: Right 6">
            <a:extLst>
              <a:ext uri="{FF2B5EF4-FFF2-40B4-BE49-F238E27FC236}">
                <a16:creationId xmlns:a16="http://schemas.microsoft.com/office/drawing/2014/main" id="{31AB5057-BD22-2909-DAB7-B6E4B2DC5147}"/>
              </a:ext>
            </a:extLst>
          </p:cNvPr>
          <p:cNvSpPr/>
          <p:nvPr/>
        </p:nvSpPr>
        <p:spPr>
          <a:xfrm rot="17289411">
            <a:off x="759655" y="3411923"/>
            <a:ext cx="633046" cy="43449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8CD96FB5-ADE8-89E1-7B82-DA80FA840612}"/>
              </a:ext>
            </a:extLst>
          </p:cNvPr>
          <p:cNvSpPr/>
          <p:nvPr/>
        </p:nvSpPr>
        <p:spPr>
          <a:xfrm>
            <a:off x="11169748" y="2217057"/>
            <a:ext cx="806541" cy="106908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21512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9D242-9A6E-F40B-8CEA-4B051FE734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A0F41-B622-0D29-E17F-622CAD8A0399}"/>
              </a:ext>
            </a:extLst>
          </p:cNvPr>
          <p:cNvSpPr>
            <a:spLocks noGrp="1"/>
          </p:cNvSpPr>
          <p:nvPr>
            <p:ph type="ctrTitle"/>
          </p:nvPr>
        </p:nvSpPr>
        <p:spPr>
          <a:xfrm>
            <a:off x="135062" y="3155932"/>
            <a:ext cx="7841320" cy="546135"/>
          </a:xfrm>
        </p:spPr>
        <p:txBody>
          <a:bodyPr>
            <a:noAutofit/>
          </a:bodyPr>
          <a:lstStyle/>
          <a:p>
            <a:pPr algn="l">
              <a:lnSpc>
                <a:spcPct val="100000"/>
              </a:lnSpc>
            </a:pPr>
            <a:br>
              <a:rPr lang="en-CA" sz="4400" b="0" dirty="0">
                <a:latin typeface="Angsana New" panose="02020603050405020304" pitchFamily="18" charset="-34"/>
                <a:cs typeface="Angsana New" panose="02020603050405020304" pitchFamily="18" charset="-34"/>
              </a:rPr>
            </a:br>
            <a:r>
              <a:rPr lang="en-CA" sz="4000" b="0" dirty="0">
                <a:latin typeface="Angsana New" panose="02020603050405020304" pitchFamily="18" charset="-34"/>
                <a:cs typeface="Angsana New" panose="02020603050405020304" pitchFamily="18" charset="-34"/>
              </a:rPr>
              <a:t>The census enumerations will be used as a stepping stone for other records. The next event in Norman’s life was his first marriage, 6 November 1935, to Mary A. </a:t>
            </a:r>
            <a:r>
              <a:rPr lang="en-CA" sz="4000" b="0" dirty="0" err="1">
                <a:latin typeface="Angsana New" panose="02020603050405020304" pitchFamily="18" charset="-34"/>
                <a:cs typeface="Angsana New" panose="02020603050405020304" pitchFamily="18" charset="-34"/>
              </a:rPr>
              <a:t>Reeleder</a:t>
            </a:r>
            <a:r>
              <a:rPr lang="en-CA" sz="4000" b="0" dirty="0">
                <a:latin typeface="Angsana New" panose="02020603050405020304" pitchFamily="18" charset="-34"/>
                <a:cs typeface="Angsana New" panose="02020603050405020304" pitchFamily="18" charset="-34"/>
              </a:rPr>
              <a:t>. This was found on the web site of the Province of New Brunswick, Vital Statistics. This document also provides the names of the bride’s parents.</a:t>
            </a:r>
          </a:p>
        </p:txBody>
      </p:sp>
      <p:pic>
        <p:nvPicPr>
          <p:cNvPr id="15" name="Picture 14">
            <a:extLst>
              <a:ext uri="{FF2B5EF4-FFF2-40B4-BE49-F238E27FC236}">
                <a16:creationId xmlns:a16="http://schemas.microsoft.com/office/drawing/2014/main" id="{B6CE42AB-EB05-CAB0-CF05-E657DADE98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4184" y="-1"/>
            <a:ext cx="3462754" cy="6858000"/>
          </a:xfrm>
          <a:prstGeom prst="rect">
            <a:avLst/>
          </a:prstGeom>
        </p:spPr>
      </p:pic>
      <p:pic>
        <p:nvPicPr>
          <p:cNvPr id="17" name="Picture 16">
            <a:extLst>
              <a:ext uri="{FF2B5EF4-FFF2-40B4-BE49-F238E27FC236}">
                <a16:creationId xmlns:a16="http://schemas.microsoft.com/office/drawing/2014/main" id="{01D27B85-918F-1F32-D5C3-28FC164CE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507" y="3702067"/>
            <a:ext cx="4231259" cy="3155933"/>
          </a:xfrm>
          <a:prstGeom prst="rect">
            <a:avLst/>
          </a:prstGeom>
        </p:spPr>
      </p:pic>
      <p:sp>
        <p:nvSpPr>
          <p:cNvPr id="18" name="TextBox 17">
            <a:extLst>
              <a:ext uri="{FF2B5EF4-FFF2-40B4-BE49-F238E27FC236}">
                <a16:creationId xmlns:a16="http://schemas.microsoft.com/office/drawing/2014/main" id="{3306A677-F5EE-7646-C1A5-6B1BF3A6FA31}"/>
              </a:ext>
            </a:extLst>
          </p:cNvPr>
          <p:cNvSpPr txBox="1"/>
          <p:nvPr/>
        </p:nvSpPr>
        <p:spPr>
          <a:xfrm>
            <a:off x="4399211" y="4431324"/>
            <a:ext cx="3770141" cy="2308324"/>
          </a:xfrm>
          <a:prstGeom prst="rect">
            <a:avLst/>
          </a:prstGeom>
          <a:noFill/>
        </p:spPr>
        <p:txBody>
          <a:bodyPr wrap="square" rtlCol="0">
            <a:spAutoFit/>
          </a:bodyPr>
          <a:lstStyle/>
          <a:p>
            <a:r>
              <a:rPr lang="en-CA" dirty="0"/>
              <a:t>A wedding announcement was found on the Telegraph-Journal newspaper of Saint John, New Brunswick, published 23 November 1935. Notice the typo in Norman’s name. The ‘T’ ought to be ‘Y’. Those keys are adjacent to each other on a keyboard.</a:t>
            </a:r>
          </a:p>
        </p:txBody>
      </p:sp>
      <p:sp>
        <p:nvSpPr>
          <p:cNvPr id="4" name="Arrow: Right 3">
            <a:extLst>
              <a:ext uri="{FF2B5EF4-FFF2-40B4-BE49-F238E27FC236}">
                <a16:creationId xmlns:a16="http://schemas.microsoft.com/office/drawing/2014/main" id="{5E01B7AD-A6A1-9FA1-8839-A39D21E2FE0C}"/>
              </a:ext>
            </a:extLst>
          </p:cNvPr>
          <p:cNvSpPr/>
          <p:nvPr/>
        </p:nvSpPr>
        <p:spPr>
          <a:xfrm>
            <a:off x="7863084" y="1865267"/>
            <a:ext cx="633046" cy="43449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Arrow: Right 5">
            <a:extLst>
              <a:ext uri="{FF2B5EF4-FFF2-40B4-BE49-F238E27FC236}">
                <a16:creationId xmlns:a16="http://schemas.microsoft.com/office/drawing/2014/main" id="{5FFFC929-0304-D2A9-E803-E64A5E6ED54F}"/>
              </a:ext>
            </a:extLst>
          </p:cNvPr>
          <p:cNvSpPr/>
          <p:nvPr/>
        </p:nvSpPr>
        <p:spPr>
          <a:xfrm rot="10800000">
            <a:off x="4388617" y="3926485"/>
            <a:ext cx="633046" cy="43449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52439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8DA61-4522-693C-F19D-B1C1E890C42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78ACCF4-CE8D-BA53-4183-C008A4F36F64}"/>
              </a:ext>
            </a:extLst>
          </p:cNvPr>
          <p:cNvSpPr>
            <a:spLocks noGrp="1"/>
          </p:cNvSpPr>
          <p:nvPr>
            <p:ph type="subTitle" idx="1"/>
          </p:nvPr>
        </p:nvSpPr>
        <p:spPr>
          <a:xfrm>
            <a:off x="1772529" y="4387713"/>
            <a:ext cx="9523828" cy="1545336"/>
          </a:xfrm>
        </p:spPr>
        <p:txBody>
          <a:bodyPr>
            <a:normAutofit/>
          </a:bodyPr>
          <a:lstStyle/>
          <a:p>
            <a:endParaRPr lang="en-CA" dirty="0"/>
          </a:p>
        </p:txBody>
      </p:sp>
      <p:pic>
        <p:nvPicPr>
          <p:cNvPr id="6" name="Picture 5">
            <a:extLst>
              <a:ext uri="{FF2B5EF4-FFF2-40B4-BE49-F238E27FC236}">
                <a16:creationId xmlns:a16="http://schemas.microsoft.com/office/drawing/2014/main" id="{AC734BDB-9939-A5FD-C883-97320FF44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3553" y="0"/>
            <a:ext cx="4207987" cy="6858000"/>
          </a:xfrm>
          <a:prstGeom prst="rect">
            <a:avLst/>
          </a:prstGeom>
        </p:spPr>
      </p:pic>
      <p:sp>
        <p:nvSpPr>
          <p:cNvPr id="11" name="Title 10">
            <a:extLst>
              <a:ext uri="{FF2B5EF4-FFF2-40B4-BE49-F238E27FC236}">
                <a16:creationId xmlns:a16="http://schemas.microsoft.com/office/drawing/2014/main" id="{57B89B94-7E6F-ECA2-9F56-15B5C6C68032}"/>
              </a:ext>
            </a:extLst>
          </p:cNvPr>
          <p:cNvSpPr>
            <a:spLocks noGrp="1"/>
          </p:cNvSpPr>
          <p:nvPr>
            <p:ph type="ctrTitle"/>
          </p:nvPr>
        </p:nvSpPr>
        <p:spPr>
          <a:xfrm>
            <a:off x="240460" y="1544631"/>
            <a:ext cx="6835589" cy="2825497"/>
          </a:xfrm>
        </p:spPr>
        <p:txBody>
          <a:bodyPr>
            <a:noAutofit/>
          </a:bodyPr>
          <a:lstStyle/>
          <a:p>
            <a:pPr algn="l"/>
            <a:r>
              <a:rPr lang="en-CA" sz="4000" b="0" dirty="0">
                <a:latin typeface="Angsana New" panose="02020603050405020304" pitchFamily="18" charset="-34"/>
                <a:cs typeface="Angsana New" panose="02020603050405020304" pitchFamily="18" charset="-34"/>
              </a:rPr>
              <a:t>Having divorced from Mary </a:t>
            </a:r>
            <a:r>
              <a:rPr lang="en-CA" sz="4000" b="0" dirty="0" err="1">
                <a:latin typeface="Angsana New" panose="02020603050405020304" pitchFamily="18" charset="-34"/>
                <a:cs typeface="Angsana New" panose="02020603050405020304" pitchFamily="18" charset="-34"/>
              </a:rPr>
              <a:t>Reeleder</a:t>
            </a:r>
            <a:r>
              <a:rPr lang="en-CA" sz="4000" b="0" dirty="0">
                <a:latin typeface="Angsana New" panose="02020603050405020304" pitchFamily="18" charset="-34"/>
                <a:cs typeface="Angsana New" panose="02020603050405020304" pitchFamily="18" charset="-34"/>
              </a:rPr>
              <a:t>, Norman married a second time. From Vital Statistics at the Provincial Archives of New Brunswick, one can view the Official Notice of Marriage to Marion Christina Dalling, now widowed, 6 June 1964. Norman was 59, Marion was 54. This also provides information on her birth and parents.</a:t>
            </a:r>
          </a:p>
        </p:txBody>
      </p:sp>
    </p:spTree>
    <p:extLst>
      <p:ext uri="{BB962C8B-B14F-4D97-AF65-F5344CB8AC3E}">
        <p14:creationId xmlns:p14="http://schemas.microsoft.com/office/powerpoint/2010/main" val="42660579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37234-421C-D7F6-31B5-E8D853C4FA0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B2126B4-DD24-705F-7D36-0508E7F332E7}"/>
              </a:ext>
            </a:extLst>
          </p:cNvPr>
          <p:cNvSpPr>
            <a:spLocks noGrp="1"/>
          </p:cNvSpPr>
          <p:nvPr>
            <p:ph type="subTitle" idx="1"/>
          </p:nvPr>
        </p:nvSpPr>
        <p:spPr>
          <a:xfrm>
            <a:off x="1772529" y="4387713"/>
            <a:ext cx="9523828" cy="1545336"/>
          </a:xfrm>
        </p:spPr>
        <p:txBody>
          <a:bodyPr>
            <a:normAutofit/>
          </a:bodyPr>
          <a:lstStyle/>
          <a:p>
            <a:endParaRPr lang="en-CA" dirty="0"/>
          </a:p>
        </p:txBody>
      </p:sp>
      <p:sp>
        <p:nvSpPr>
          <p:cNvPr id="11" name="Title 10">
            <a:extLst>
              <a:ext uri="{FF2B5EF4-FFF2-40B4-BE49-F238E27FC236}">
                <a16:creationId xmlns:a16="http://schemas.microsoft.com/office/drawing/2014/main" id="{5C27BD40-4D30-7A35-A88C-7C7159F3D318}"/>
              </a:ext>
            </a:extLst>
          </p:cNvPr>
          <p:cNvSpPr>
            <a:spLocks noGrp="1"/>
          </p:cNvSpPr>
          <p:nvPr>
            <p:ph type="ctrTitle"/>
          </p:nvPr>
        </p:nvSpPr>
        <p:spPr>
          <a:xfrm>
            <a:off x="1019908" y="1011467"/>
            <a:ext cx="6253089" cy="2364779"/>
          </a:xfrm>
        </p:spPr>
        <p:txBody>
          <a:bodyPr>
            <a:noAutofit/>
          </a:bodyPr>
          <a:lstStyle/>
          <a:p>
            <a:pPr algn="l"/>
            <a:r>
              <a:rPr lang="en-CA" sz="4000" b="0" dirty="0">
                <a:latin typeface="Angsana New" panose="02020603050405020304" pitchFamily="18" charset="-34"/>
                <a:cs typeface="Angsana New" panose="02020603050405020304" pitchFamily="18" charset="-34"/>
              </a:rPr>
              <a:t>The next event in Norman Palmer’s life would be his death. On Newspapers.com one can view his obituary. This publication also provides where his various family members were living at the time of his death. </a:t>
            </a:r>
          </a:p>
        </p:txBody>
      </p:sp>
      <p:pic>
        <p:nvPicPr>
          <p:cNvPr id="4" name="Picture 3">
            <a:extLst>
              <a:ext uri="{FF2B5EF4-FFF2-40B4-BE49-F238E27FC236}">
                <a16:creationId xmlns:a16="http://schemas.microsoft.com/office/drawing/2014/main" id="{D63C1DEF-9156-6CF7-3ED8-CF68D7587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7763" y="0"/>
            <a:ext cx="2486826" cy="6858000"/>
          </a:xfrm>
          <a:prstGeom prst="rect">
            <a:avLst/>
          </a:prstGeom>
        </p:spPr>
      </p:pic>
    </p:spTree>
    <p:extLst>
      <p:ext uri="{BB962C8B-B14F-4D97-AF65-F5344CB8AC3E}">
        <p14:creationId xmlns:p14="http://schemas.microsoft.com/office/powerpoint/2010/main" val="14104292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0FB7B-7821-21BC-8298-72B0310007D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40B85B7-B7D3-25DC-4FC8-40A75A932A6A}"/>
              </a:ext>
            </a:extLst>
          </p:cNvPr>
          <p:cNvSpPr>
            <a:spLocks noGrp="1"/>
          </p:cNvSpPr>
          <p:nvPr>
            <p:ph type="subTitle" idx="1"/>
          </p:nvPr>
        </p:nvSpPr>
        <p:spPr>
          <a:xfrm>
            <a:off x="1772529" y="4387713"/>
            <a:ext cx="9523828" cy="1545336"/>
          </a:xfrm>
        </p:spPr>
        <p:txBody>
          <a:bodyPr>
            <a:normAutofit/>
          </a:bodyPr>
          <a:lstStyle/>
          <a:p>
            <a:endParaRPr lang="en-CA" dirty="0"/>
          </a:p>
        </p:txBody>
      </p:sp>
      <p:sp>
        <p:nvSpPr>
          <p:cNvPr id="11" name="Title 10">
            <a:extLst>
              <a:ext uri="{FF2B5EF4-FFF2-40B4-BE49-F238E27FC236}">
                <a16:creationId xmlns:a16="http://schemas.microsoft.com/office/drawing/2014/main" id="{868C1D21-E61A-BC74-4A51-DC16D8B48286}"/>
              </a:ext>
            </a:extLst>
          </p:cNvPr>
          <p:cNvSpPr>
            <a:spLocks noGrp="1"/>
          </p:cNvSpPr>
          <p:nvPr>
            <p:ph type="ctrTitle"/>
          </p:nvPr>
        </p:nvSpPr>
        <p:spPr>
          <a:xfrm>
            <a:off x="640081" y="2066544"/>
            <a:ext cx="4311748" cy="1545336"/>
          </a:xfrm>
        </p:spPr>
        <p:txBody>
          <a:bodyPr>
            <a:noAutofit/>
          </a:bodyPr>
          <a:lstStyle/>
          <a:p>
            <a:pPr algn="l"/>
            <a:r>
              <a:rPr lang="en-CA" sz="4000" b="0" dirty="0">
                <a:latin typeface="Angsana New" panose="02020603050405020304" pitchFamily="18" charset="-34"/>
                <a:cs typeface="Angsana New" panose="02020603050405020304" pitchFamily="18" charset="-34"/>
              </a:rPr>
              <a:t>Norman’s Registration of Death can be found on the Vital Statistics page of the Provincial Archives of New Brunswick</a:t>
            </a:r>
          </a:p>
        </p:txBody>
      </p:sp>
      <p:pic>
        <p:nvPicPr>
          <p:cNvPr id="12" name="Picture 11">
            <a:extLst>
              <a:ext uri="{FF2B5EF4-FFF2-40B4-BE49-F238E27FC236}">
                <a16:creationId xmlns:a16="http://schemas.microsoft.com/office/drawing/2014/main" id="{83846ECC-1191-8A2A-DC60-5034FA421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1240" y="-26984"/>
            <a:ext cx="7010222" cy="6160498"/>
          </a:xfrm>
          <a:prstGeom prst="rect">
            <a:avLst/>
          </a:prstGeom>
        </p:spPr>
      </p:pic>
    </p:spTree>
    <p:extLst>
      <p:ext uri="{BB962C8B-B14F-4D97-AF65-F5344CB8AC3E}">
        <p14:creationId xmlns:p14="http://schemas.microsoft.com/office/powerpoint/2010/main" val="2124650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1BAB5-F348-D574-DA4A-B651FEBF56E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1A339A5-747C-F5E0-F8D0-0E0D74148F1F}"/>
              </a:ext>
            </a:extLst>
          </p:cNvPr>
          <p:cNvSpPr>
            <a:spLocks noGrp="1"/>
          </p:cNvSpPr>
          <p:nvPr>
            <p:ph type="subTitle" idx="1"/>
          </p:nvPr>
        </p:nvSpPr>
        <p:spPr>
          <a:xfrm>
            <a:off x="1772529" y="4387713"/>
            <a:ext cx="9523828" cy="1545336"/>
          </a:xfrm>
        </p:spPr>
        <p:txBody>
          <a:bodyPr>
            <a:normAutofit/>
          </a:bodyPr>
          <a:lstStyle/>
          <a:p>
            <a:endParaRPr lang="en-CA" dirty="0"/>
          </a:p>
        </p:txBody>
      </p:sp>
      <p:sp>
        <p:nvSpPr>
          <p:cNvPr id="4" name="Title 3">
            <a:extLst>
              <a:ext uri="{FF2B5EF4-FFF2-40B4-BE49-F238E27FC236}">
                <a16:creationId xmlns:a16="http://schemas.microsoft.com/office/drawing/2014/main" id="{BDAEF692-AFF0-1A27-D057-CDCDC19B71A5}"/>
              </a:ext>
            </a:extLst>
          </p:cNvPr>
          <p:cNvSpPr>
            <a:spLocks noGrp="1"/>
          </p:cNvSpPr>
          <p:nvPr>
            <p:ph type="ctrTitle"/>
          </p:nvPr>
        </p:nvSpPr>
        <p:spPr>
          <a:xfrm flipH="1" flipV="1">
            <a:off x="-1445281" y="5302113"/>
            <a:ext cx="133643" cy="71745"/>
          </a:xfrm>
        </p:spPr>
        <p:txBody>
          <a:bodyPr>
            <a:noAutofit/>
          </a:bodyPr>
          <a:lstStyle/>
          <a:p>
            <a:endParaRPr lang="en-CA" sz="2400" dirty="0">
              <a:latin typeface="Angsana New" panose="02020603050405020304" pitchFamily="18" charset="-34"/>
              <a:cs typeface="Angsana New" panose="02020603050405020304" pitchFamily="18" charset="-34"/>
            </a:endParaRPr>
          </a:p>
        </p:txBody>
      </p:sp>
      <p:sp>
        <p:nvSpPr>
          <p:cNvPr id="5" name="TextBox 4">
            <a:extLst>
              <a:ext uri="{FF2B5EF4-FFF2-40B4-BE49-F238E27FC236}">
                <a16:creationId xmlns:a16="http://schemas.microsoft.com/office/drawing/2014/main" id="{BDA8B7C4-7CCB-0AE1-5A2E-CE29CAB07C1B}"/>
              </a:ext>
            </a:extLst>
          </p:cNvPr>
          <p:cNvSpPr txBox="1"/>
          <p:nvPr/>
        </p:nvSpPr>
        <p:spPr>
          <a:xfrm>
            <a:off x="309489" y="365760"/>
            <a:ext cx="6893169" cy="4401205"/>
          </a:xfrm>
          <a:prstGeom prst="rect">
            <a:avLst/>
          </a:prstGeom>
          <a:noFill/>
        </p:spPr>
        <p:txBody>
          <a:bodyPr wrap="square" rtlCol="0">
            <a:spAutoFit/>
          </a:bodyPr>
          <a:lstStyle/>
          <a:p>
            <a:r>
              <a:rPr lang="en-CA" sz="4000" dirty="0">
                <a:latin typeface="Angsana New" panose="02020603050405020304" pitchFamily="18" charset="-34"/>
                <a:cs typeface="Angsana New" panose="02020603050405020304" pitchFamily="18" charset="-34"/>
              </a:rPr>
              <a:t>Moving forward, we find the burial record of Norman Y. Palmer on Findagrave.com. It also provides BDB information for his wife Marie Christina Hanson. Plus, we see that they had a daughter, Ruth Marilyn Palmer, who married twice, to Donald Ralph McBride in 1955 and Lloyd Philip Culbert in 1993.</a:t>
            </a:r>
          </a:p>
        </p:txBody>
      </p:sp>
      <p:pic>
        <p:nvPicPr>
          <p:cNvPr id="9" name="Picture 8">
            <a:extLst>
              <a:ext uri="{FF2B5EF4-FFF2-40B4-BE49-F238E27FC236}">
                <a16:creationId xmlns:a16="http://schemas.microsoft.com/office/drawing/2014/main" id="{1D7E8D28-CF81-D283-BAA7-B6C0FAD30F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220" y="0"/>
            <a:ext cx="4202241" cy="6858000"/>
          </a:xfrm>
          <a:prstGeom prst="rect">
            <a:avLst/>
          </a:prstGeom>
        </p:spPr>
      </p:pic>
      <p:sp>
        <p:nvSpPr>
          <p:cNvPr id="10" name="TextBox 9">
            <a:extLst>
              <a:ext uri="{FF2B5EF4-FFF2-40B4-BE49-F238E27FC236}">
                <a16:creationId xmlns:a16="http://schemas.microsoft.com/office/drawing/2014/main" id="{1023DBDD-0D8A-BA35-9247-4816AEE9F2E7}"/>
              </a:ext>
            </a:extLst>
          </p:cNvPr>
          <p:cNvSpPr txBox="1"/>
          <p:nvPr/>
        </p:nvSpPr>
        <p:spPr>
          <a:xfrm>
            <a:off x="3235220" y="4876320"/>
            <a:ext cx="4572000" cy="923330"/>
          </a:xfrm>
          <a:prstGeom prst="rect">
            <a:avLst/>
          </a:prstGeom>
          <a:noFill/>
        </p:spPr>
        <p:txBody>
          <a:bodyPr wrap="square" rtlCol="0">
            <a:spAutoFit/>
          </a:bodyPr>
          <a:lstStyle/>
          <a:p>
            <a:r>
              <a:rPr lang="en-CA" dirty="0"/>
              <a:t>Right: Official Notice of Marriage of Ruth Marilyn Palmer and her first husband Donald Ralph McBride.</a:t>
            </a:r>
          </a:p>
        </p:txBody>
      </p:sp>
    </p:spTree>
    <p:extLst>
      <p:ext uri="{BB962C8B-B14F-4D97-AF65-F5344CB8AC3E}">
        <p14:creationId xmlns:p14="http://schemas.microsoft.com/office/powerpoint/2010/main" val="3814813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FB736-F86D-9106-5FF2-4104316CACC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179E705-8B06-2458-0CC7-3F18DB2DA21C}"/>
              </a:ext>
            </a:extLst>
          </p:cNvPr>
          <p:cNvSpPr>
            <a:spLocks noGrp="1"/>
          </p:cNvSpPr>
          <p:nvPr>
            <p:ph type="subTitle" idx="1"/>
          </p:nvPr>
        </p:nvSpPr>
        <p:spPr>
          <a:xfrm>
            <a:off x="10972799" y="4387713"/>
            <a:ext cx="323557" cy="1545336"/>
          </a:xfrm>
        </p:spPr>
        <p:txBody>
          <a:bodyPr>
            <a:normAutofit/>
          </a:bodyPr>
          <a:lstStyle/>
          <a:p>
            <a:endParaRPr lang="en-CA" dirty="0"/>
          </a:p>
        </p:txBody>
      </p:sp>
      <p:sp>
        <p:nvSpPr>
          <p:cNvPr id="4" name="Title 3">
            <a:extLst>
              <a:ext uri="{FF2B5EF4-FFF2-40B4-BE49-F238E27FC236}">
                <a16:creationId xmlns:a16="http://schemas.microsoft.com/office/drawing/2014/main" id="{E154388B-B456-44AC-F45D-F125E8A376DD}"/>
              </a:ext>
            </a:extLst>
          </p:cNvPr>
          <p:cNvSpPr>
            <a:spLocks noGrp="1"/>
          </p:cNvSpPr>
          <p:nvPr>
            <p:ph type="ctrTitle"/>
          </p:nvPr>
        </p:nvSpPr>
        <p:spPr>
          <a:xfrm flipH="1" flipV="1">
            <a:off x="-1445281" y="5302113"/>
            <a:ext cx="133643" cy="71745"/>
          </a:xfrm>
        </p:spPr>
        <p:txBody>
          <a:bodyPr>
            <a:noAutofit/>
          </a:bodyPr>
          <a:lstStyle/>
          <a:p>
            <a:endParaRPr lang="en-CA" sz="2400" dirty="0">
              <a:latin typeface="Angsana New" panose="02020603050405020304" pitchFamily="18" charset="-34"/>
              <a:cs typeface="Angsana New" panose="02020603050405020304" pitchFamily="18" charset="-34"/>
            </a:endParaRPr>
          </a:p>
        </p:txBody>
      </p:sp>
      <p:sp>
        <p:nvSpPr>
          <p:cNvPr id="6" name="TextBox 5">
            <a:extLst>
              <a:ext uri="{FF2B5EF4-FFF2-40B4-BE49-F238E27FC236}">
                <a16:creationId xmlns:a16="http://schemas.microsoft.com/office/drawing/2014/main" id="{9BDF36CD-9A95-97A9-617F-0A11F3787E83}"/>
              </a:ext>
            </a:extLst>
          </p:cNvPr>
          <p:cNvSpPr txBox="1"/>
          <p:nvPr/>
        </p:nvSpPr>
        <p:spPr>
          <a:xfrm>
            <a:off x="450166" y="196948"/>
            <a:ext cx="7666892" cy="6524863"/>
          </a:xfrm>
          <a:prstGeom prst="rect">
            <a:avLst/>
          </a:prstGeom>
          <a:noFill/>
        </p:spPr>
        <p:txBody>
          <a:bodyPr wrap="square" rtlCol="0">
            <a:spAutoFit/>
          </a:bodyPr>
          <a:lstStyle/>
          <a:p>
            <a:r>
              <a:rPr lang="en-CA" sz="3600" b="1" dirty="0">
                <a:latin typeface="Angsana New" panose="02020603050405020304" pitchFamily="18" charset="-34"/>
                <a:cs typeface="Angsana New" panose="02020603050405020304" pitchFamily="18" charset="-34"/>
              </a:rPr>
              <a:t>Summary: </a:t>
            </a:r>
          </a:p>
          <a:p>
            <a:endParaRPr lang="en-CA" sz="2800" dirty="0">
              <a:latin typeface="Angsana New" panose="02020603050405020304" pitchFamily="18" charset="-34"/>
              <a:cs typeface="Angsana New" panose="02020603050405020304" pitchFamily="18" charset="-34"/>
            </a:endParaRPr>
          </a:p>
          <a:p>
            <a:r>
              <a:rPr lang="en-CA" sz="2800" dirty="0">
                <a:latin typeface="Angsana New" panose="02020603050405020304" pitchFamily="18" charset="-34"/>
                <a:cs typeface="Angsana New" panose="02020603050405020304" pitchFamily="18" charset="-34"/>
              </a:rPr>
              <a:t>We have come a long way from researching Canada Census records of Jacob Sunderland Palmer, Loyalist descendant, grandson of Loyalist Marcus Palmer from Dutchess County, New York. </a:t>
            </a:r>
          </a:p>
          <a:p>
            <a:endParaRPr lang="en-CA" sz="2800" dirty="0">
              <a:latin typeface="Angsana New" panose="02020603050405020304" pitchFamily="18" charset="-34"/>
              <a:cs typeface="Angsana New" panose="02020603050405020304" pitchFamily="18" charset="-34"/>
            </a:endParaRPr>
          </a:p>
          <a:p>
            <a:r>
              <a:rPr lang="en-CA" sz="2800" dirty="0">
                <a:latin typeface="Angsana New" panose="02020603050405020304" pitchFamily="18" charset="-34"/>
                <a:cs typeface="Angsana New" panose="02020603050405020304" pitchFamily="18" charset="-34"/>
              </a:rPr>
              <a:t>We moved on to Jacob’s son Howard Perley Palmer. The acquired census records for his first 5 children were used as a starting point to locate BMDB records. Twenty-four new vital records were found from various sites.</a:t>
            </a:r>
          </a:p>
          <a:p>
            <a:endParaRPr lang="en-CA" sz="2800" dirty="0">
              <a:latin typeface="Angsana New" panose="02020603050405020304" pitchFamily="18" charset="-34"/>
              <a:cs typeface="Angsana New" panose="02020603050405020304" pitchFamily="18" charset="-34"/>
            </a:endParaRPr>
          </a:p>
          <a:p>
            <a:r>
              <a:rPr lang="en-CA" sz="2800" dirty="0">
                <a:latin typeface="Angsana New" panose="02020603050405020304" pitchFamily="18" charset="-34"/>
                <a:cs typeface="Angsana New" panose="02020603050405020304" pitchFamily="18" charset="-34"/>
              </a:rPr>
              <a:t>We then looked for people who were from away, not at a home of their own at the time of a given census, using a Custom Query in Family Historian. Thirty-nine people were found at a hospital (patient or nurse) or lodgers/boarders at various locations, mostly in the household of an unrelated person. </a:t>
            </a:r>
          </a:p>
          <a:p>
            <a:endParaRPr lang="en-CA" dirty="0"/>
          </a:p>
        </p:txBody>
      </p:sp>
    </p:spTree>
    <p:extLst>
      <p:ext uri="{BB962C8B-B14F-4D97-AF65-F5344CB8AC3E}">
        <p14:creationId xmlns:p14="http://schemas.microsoft.com/office/powerpoint/2010/main" val="162293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D2F3-C995-F766-83E0-441B69068C1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E6AF8FC-FBCB-F74C-8FC2-73EBDFAB64E6}"/>
              </a:ext>
            </a:extLst>
          </p:cNvPr>
          <p:cNvSpPr>
            <a:spLocks noGrp="1"/>
          </p:cNvSpPr>
          <p:nvPr>
            <p:ph type="subTitle" idx="1"/>
          </p:nvPr>
        </p:nvSpPr>
        <p:spPr>
          <a:xfrm>
            <a:off x="10972799" y="4387713"/>
            <a:ext cx="323557" cy="1545336"/>
          </a:xfrm>
        </p:spPr>
        <p:txBody>
          <a:bodyPr>
            <a:normAutofit/>
          </a:bodyPr>
          <a:lstStyle/>
          <a:p>
            <a:endParaRPr lang="en-CA" dirty="0"/>
          </a:p>
        </p:txBody>
      </p:sp>
      <p:sp>
        <p:nvSpPr>
          <p:cNvPr id="4" name="Title 3">
            <a:extLst>
              <a:ext uri="{FF2B5EF4-FFF2-40B4-BE49-F238E27FC236}">
                <a16:creationId xmlns:a16="http://schemas.microsoft.com/office/drawing/2014/main" id="{7749DF3E-6784-0E76-6AE1-2A7D509AD81F}"/>
              </a:ext>
            </a:extLst>
          </p:cNvPr>
          <p:cNvSpPr>
            <a:spLocks noGrp="1"/>
          </p:cNvSpPr>
          <p:nvPr>
            <p:ph type="ctrTitle"/>
          </p:nvPr>
        </p:nvSpPr>
        <p:spPr>
          <a:xfrm flipH="1" flipV="1">
            <a:off x="-1445281" y="5302113"/>
            <a:ext cx="133643" cy="71745"/>
          </a:xfrm>
        </p:spPr>
        <p:txBody>
          <a:bodyPr>
            <a:noAutofit/>
          </a:bodyPr>
          <a:lstStyle/>
          <a:p>
            <a:endParaRPr lang="en-CA" sz="2400" dirty="0">
              <a:latin typeface="Angsana New" panose="02020603050405020304" pitchFamily="18" charset="-34"/>
              <a:cs typeface="Angsana New" panose="02020603050405020304" pitchFamily="18" charset="-34"/>
            </a:endParaRPr>
          </a:p>
        </p:txBody>
      </p:sp>
      <p:sp>
        <p:nvSpPr>
          <p:cNvPr id="7" name="TextBox 6">
            <a:extLst>
              <a:ext uri="{FF2B5EF4-FFF2-40B4-BE49-F238E27FC236}">
                <a16:creationId xmlns:a16="http://schemas.microsoft.com/office/drawing/2014/main" id="{DD4CC5F4-0173-15FA-D718-2ABEC683E7F0}"/>
              </a:ext>
            </a:extLst>
          </p:cNvPr>
          <p:cNvSpPr txBox="1"/>
          <p:nvPr/>
        </p:nvSpPr>
        <p:spPr>
          <a:xfrm>
            <a:off x="1489587" y="6430297"/>
            <a:ext cx="8952271" cy="369332"/>
          </a:xfrm>
          <a:prstGeom prst="rect">
            <a:avLst/>
          </a:prstGeom>
          <a:noFill/>
        </p:spPr>
        <p:txBody>
          <a:bodyPr wrap="square" rtlCol="0">
            <a:spAutoFit/>
          </a:bodyPr>
          <a:lstStyle/>
          <a:p>
            <a:r>
              <a:rPr lang="en-CA" dirty="0"/>
              <a:t>Fifty-seven people from away found at various location during various censuses</a:t>
            </a:r>
          </a:p>
        </p:txBody>
      </p:sp>
      <p:pic>
        <p:nvPicPr>
          <p:cNvPr id="9" name="Picture 8">
            <a:extLst>
              <a:ext uri="{FF2B5EF4-FFF2-40B4-BE49-F238E27FC236}">
                <a16:creationId xmlns:a16="http://schemas.microsoft.com/office/drawing/2014/main" id="{D2A0C62F-6001-388B-6842-8BEC16C92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66"/>
            <a:ext cx="12192000" cy="6299508"/>
          </a:xfrm>
          <a:prstGeom prst="rect">
            <a:avLst/>
          </a:prstGeom>
        </p:spPr>
      </p:pic>
    </p:spTree>
    <p:extLst>
      <p:ext uri="{BB962C8B-B14F-4D97-AF65-F5344CB8AC3E}">
        <p14:creationId xmlns:p14="http://schemas.microsoft.com/office/powerpoint/2010/main" val="4143786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5A6A-7699-C26C-B4AD-3E6F1FD72DA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C2BDB15-5733-A1B0-A709-69F2F4B77B6F}"/>
              </a:ext>
            </a:extLst>
          </p:cNvPr>
          <p:cNvSpPr>
            <a:spLocks noGrp="1"/>
          </p:cNvSpPr>
          <p:nvPr>
            <p:ph type="subTitle" idx="1"/>
          </p:nvPr>
        </p:nvSpPr>
        <p:spPr>
          <a:xfrm>
            <a:off x="10972799" y="4387713"/>
            <a:ext cx="323557" cy="1545336"/>
          </a:xfrm>
        </p:spPr>
        <p:txBody>
          <a:bodyPr>
            <a:normAutofit/>
          </a:bodyPr>
          <a:lstStyle/>
          <a:p>
            <a:endParaRPr lang="en-CA" dirty="0"/>
          </a:p>
        </p:txBody>
      </p:sp>
      <p:sp>
        <p:nvSpPr>
          <p:cNvPr id="4" name="Title 3">
            <a:extLst>
              <a:ext uri="{FF2B5EF4-FFF2-40B4-BE49-F238E27FC236}">
                <a16:creationId xmlns:a16="http://schemas.microsoft.com/office/drawing/2014/main" id="{DC8D0BDF-1B82-0511-2EC9-601657D3C9A0}"/>
              </a:ext>
            </a:extLst>
          </p:cNvPr>
          <p:cNvSpPr>
            <a:spLocks noGrp="1"/>
          </p:cNvSpPr>
          <p:nvPr>
            <p:ph type="ctrTitle"/>
          </p:nvPr>
        </p:nvSpPr>
        <p:spPr>
          <a:xfrm flipH="1" flipV="1">
            <a:off x="-1445281" y="5302113"/>
            <a:ext cx="133643" cy="71745"/>
          </a:xfrm>
        </p:spPr>
        <p:txBody>
          <a:bodyPr>
            <a:noAutofit/>
          </a:bodyPr>
          <a:lstStyle/>
          <a:p>
            <a:endParaRPr lang="en-CA" sz="2400" dirty="0">
              <a:latin typeface="Angsana New" panose="02020603050405020304" pitchFamily="18" charset="-34"/>
              <a:cs typeface="Angsana New" panose="02020603050405020304" pitchFamily="18" charset="-34"/>
            </a:endParaRPr>
          </a:p>
        </p:txBody>
      </p:sp>
      <p:sp>
        <p:nvSpPr>
          <p:cNvPr id="7" name="TextBox 6">
            <a:extLst>
              <a:ext uri="{FF2B5EF4-FFF2-40B4-BE49-F238E27FC236}">
                <a16:creationId xmlns:a16="http://schemas.microsoft.com/office/drawing/2014/main" id="{01875F92-441B-80FC-7B1E-8253FEBE1D8C}"/>
              </a:ext>
            </a:extLst>
          </p:cNvPr>
          <p:cNvSpPr txBox="1"/>
          <p:nvPr/>
        </p:nvSpPr>
        <p:spPr>
          <a:xfrm>
            <a:off x="1489587" y="6430297"/>
            <a:ext cx="8952271" cy="369332"/>
          </a:xfrm>
          <a:prstGeom prst="rect">
            <a:avLst/>
          </a:prstGeom>
          <a:noFill/>
        </p:spPr>
        <p:txBody>
          <a:bodyPr wrap="square" rtlCol="0">
            <a:spAutoFit/>
          </a:bodyPr>
          <a:lstStyle/>
          <a:p>
            <a:r>
              <a:rPr lang="en-CA"/>
              <a:t>Fifty-seven </a:t>
            </a:r>
            <a:r>
              <a:rPr lang="en-CA" dirty="0"/>
              <a:t>people from away found at various location during various censuses</a:t>
            </a:r>
          </a:p>
        </p:txBody>
      </p:sp>
      <p:pic>
        <p:nvPicPr>
          <p:cNvPr id="5" name="Picture 4">
            <a:extLst>
              <a:ext uri="{FF2B5EF4-FFF2-40B4-BE49-F238E27FC236}">
                <a16:creationId xmlns:a16="http://schemas.microsoft.com/office/drawing/2014/main" id="{2CEDC753-0207-492D-F154-A4DB67F49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0671"/>
            <a:ext cx="12192000" cy="3073457"/>
          </a:xfrm>
          <a:prstGeom prst="rect">
            <a:avLst/>
          </a:prstGeom>
        </p:spPr>
      </p:pic>
    </p:spTree>
    <p:extLst>
      <p:ext uri="{BB962C8B-B14F-4D97-AF65-F5344CB8AC3E}">
        <p14:creationId xmlns:p14="http://schemas.microsoft.com/office/powerpoint/2010/main" val="894678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6976-1564-3E5A-D5A8-5D78A944D8DC}"/>
              </a:ext>
            </a:extLst>
          </p:cNvPr>
          <p:cNvSpPr>
            <a:spLocks noGrp="1"/>
          </p:cNvSpPr>
          <p:nvPr>
            <p:ph type="ctrTitle"/>
          </p:nvPr>
        </p:nvSpPr>
        <p:spPr>
          <a:xfrm>
            <a:off x="822960" y="603504"/>
            <a:ext cx="10543032" cy="1070551"/>
          </a:xfrm>
        </p:spPr>
        <p:txBody>
          <a:bodyPr>
            <a:normAutofit/>
          </a:bodyPr>
          <a:lstStyle/>
          <a:p>
            <a:r>
              <a:rPr lang="en-CA" sz="5400" dirty="0">
                <a:latin typeface="Angsana New" panose="02020603050405020304" pitchFamily="18" charset="-34"/>
                <a:cs typeface="Angsana New" panose="02020603050405020304" pitchFamily="18" charset="-34"/>
              </a:rPr>
              <a:t>Suggested Web Sites</a:t>
            </a:r>
          </a:p>
        </p:txBody>
      </p:sp>
      <p:sp>
        <p:nvSpPr>
          <p:cNvPr id="3" name="Subtitle 2">
            <a:extLst>
              <a:ext uri="{FF2B5EF4-FFF2-40B4-BE49-F238E27FC236}">
                <a16:creationId xmlns:a16="http://schemas.microsoft.com/office/drawing/2014/main" id="{3B21D847-F73C-D769-9D59-01129C019DFD}"/>
              </a:ext>
            </a:extLst>
          </p:cNvPr>
          <p:cNvSpPr>
            <a:spLocks noGrp="1"/>
          </p:cNvSpPr>
          <p:nvPr>
            <p:ph type="subTitle" idx="1"/>
          </p:nvPr>
        </p:nvSpPr>
        <p:spPr>
          <a:xfrm>
            <a:off x="422031" y="1927274"/>
            <a:ext cx="11352627" cy="4427806"/>
          </a:xfrm>
        </p:spPr>
        <p:txBody>
          <a:bodyPr>
            <a:normAutofit fontScale="92500" lnSpcReduction="10000"/>
          </a:bodyPr>
          <a:lstStyle/>
          <a:p>
            <a:pPr algn="l"/>
            <a:r>
              <a:rPr lang="en-CA" sz="2400" dirty="0"/>
              <a:t>Ancestry.ca – </a:t>
            </a:r>
            <a:r>
              <a:rPr lang="en-CA" sz="2400" dirty="0">
                <a:hlinkClick r:id="rId2"/>
              </a:rPr>
              <a:t>www.ancestry.ca</a:t>
            </a:r>
            <a:endParaRPr lang="en-CA" sz="2400" dirty="0"/>
          </a:p>
          <a:p>
            <a:pPr algn="l"/>
            <a:r>
              <a:rPr lang="en-CA" sz="2400" dirty="0"/>
              <a:t>Automated Genealogy – </a:t>
            </a:r>
            <a:r>
              <a:rPr lang="en-CA" sz="2400" dirty="0">
                <a:hlinkClick r:id="rId3"/>
              </a:rPr>
              <a:t>www.automatedgenealogy.com</a:t>
            </a:r>
            <a:endParaRPr lang="en-CA" sz="2400" dirty="0"/>
          </a:p>
          <a:p>
            <a:pPr algn="l"/>
            <a:r>
              <a:rPr lang="en-CA" sz="2400" dirty="0"/>
              <a:t>FamilySearch – </a:t>
            </a:r>
            <a:r>
              <a:rPr lang="en-CA" sz="2400" dirty="0">
                <a:hlinkClick r:id="rId4"/>
              </a:rPr>
              <a:t>https://www.familysearch.org/eng/Canada/</a:t>
            </a:r>
            <a:endParaRPr lang="en-CA" sz="2400" dirty="0"/>
          </a:p>
          <a:p>
            <a:pPr algn="l"/>
            <a:r>
              <a:rPr lang="en-CA" sz="2400" dirty="0"/>
              <a:t>Library and Archives Canada –</a:t>
            </a:r>
            <a:r>
              <a:rPr lang="en-CA" sz="2400" dirty="0">
                <a:hlinkClick r:id="rId5"/>
              </a:rPr>
              <a:t>Welcome to the Library and Archives Canada website</a:t>
            </a:r>
            <a:endParaRPr lang="en-CA" sz="2400" dirty="0"/>
          </a:p>
          <a:p>
            <a:pPr algn="l"/>
            <a:r>
              <a:rPr lang="en-CA" sz="2400" dirty="0"/>
              <a:t>Bibliothèque et Archives Nationale du Québec – </a:t>
            </a:r>
            <a:r>
              <a:rPr lang="en-CA" sz="2400" dirty="0" err="1">
                <a:hlinkClick r:id="rId6"/>
              </a:rPr>
              <a:t>BAnQ</a:t>
            </a:r>
            <a:r>
              <a:rPr lang="en-CA" sz="2400" dirty="0">
                <a:hlinkClick r:id="rId6"/>
              </a:rPr>
              <a:t> Digital | Bibliothèque et Archives </a:t>
            </a:r>
            <a:r>
              <a:rPr lang="en-CA" sz="2400" dirty="0" err="1">
                <a:hlinkClick r:id="rId6"/>
              </a:rPr>
              <a:t>nationales</a:t>
            </a:r>
            <a:r>
              <a:rPr lang="en-CA" sz="2400" dirty="0">
                <a:hlinkClick r:id="rId6"/>
              </a:rPr>
              <a:t> du Québec</a:t>
            </a:r>
            <a:endParaRPr lang="en-CA" sz="2400" dirty="0"/>
          </a:p>
          <a:p>
            <a:pPr algn="l"/>
            <a:r>
              <a:rPr lang="en-CA" sz="2400" dirty="0"/>
              <a:t>Prince Edward Island: </a:t>
            </a:r>
            <a:r>
              <a:rPr lang="en-CA" sz="2400" dirty="0">
                <a:hlinkClick r:id="rId7"/>
              </a:rPr>
              <a:t>Public Archives and Records Office</a:t>
            </a:r>
            <a:endParaRPr lang="en-CA" sz="2400" dirty="0"/>
          </a:p>
          <a:p>
            <a:pPr algn="l"/>
            <a:r>
              <a:rPr lang="en-CA" sz="2400" dirty="0"/>
              <a:t>New Brunswick: </a:t>
            </a:r>
            <a:r>
              <a:rPr lang="en-CA" sz="2400" dirty="0">
                <a:hlinkClick r:id="rId8"/>
              </a:rPr>
              <a:t>Vital Statistics</a:t>
            </a:r>
            <a:endParaRPr lang="en-CA" sz="2400" dirty="0"/>
          </a:p>
          <a:p>
            <a:pPr algn="l"/>
            <a:r>
              <a:rPr lang="en-CA" sz="2400" dirty="0"/>
              <a:t>Nova Scotia: </a:t>
            </a:r>
            <a:r>
              <a:rPr lang="en-CA" sz="2400" dirty="0">
                <a:hlinkClick r:id="rId9"/>
              </a:rPr>
              <a:t>Nova Scotia Archives - Nova Scotia Births, Marriages, and Deaths</a:t>
            </a:r>
            <a:endParaRPr lang="en-CA" sz="2400" dirty="0"/>
          </a:p>
          <a:p>
            <a:pPr algn="l"/>
            <a:endParaRPr lang="en-CA" sz="2400" dirty="0"/>
          </a:p>
          <a:p>
            <a:endParaRPr lang="en-CA" dirty="0"/>
          </a:p>
        </p:txBody>
      </p:sp>
    </p:spTree>
    <p:extLst>
      <p:ext uri="{BB962C8B-B14F-4D97-AF65-F5344CB8AC3E}">
        <p14:creationId xmlns:p14="http://schemas.microsoft.com/office/powerpoint/2010/main" val="19062359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09B1-CECE-7466-7044-9D73619E56A1}"/>
              </a:ext>
            </a:extLst>
          </p:cNvPr>
          <p:cNvSpPr>
            <a:spLocks noGrp="1"/>
          </p:cNvSpPr>
          <p:nvPr>
            <p:ph type="ctrTitle"/>
          </p:nvPr>
        </p:nvSpPr>
        <p:spPr>
          <a:xfrm>
            <a:off x="-1" y="5725550"/>
            <a:ext cx="12191999" cy="1132449"/>
          </a:xfrm>
          <a:gradFill>
            <a:gsLst>
              <a:gs pos="0">
                <a:schemeClr val="bg2">
                  <a:lumMod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chor="ctr"/>
          <a:lstStyle/>
          <a:p>
            <a:pPr algn="ctr"/>
            <a:endParaRPr lang="en-US" dirty="0"/>
          </a:p>
        </p:txBody>
      </p:sp>
      <p:sp>
        <p:nvSpPr>
          <p:cNvPr id="3" name="Subtitle 2">
            <a:extLst>
              <a:ext uri="{FF2B5EF4-FFF2-40B4-BE49-F238E27FC236}">
                <a16:creationId xmlns:a16="http://schemas.microsoft.com/office/drawing/2014/main" id="{0D66681B-5E1B-BD2B-6960-3B46EFE83A39}"/>
              </a:ext>
            </a:extLst>
          </p:cNvPr>
          <p:cNvSpPr>
            <a:spLocks noGrp="1"/>
          </p:cNvSpPr>
          <p:nvPr>
            <p:ph type="subTitle" idx="1"/>
          </p:nvPr>
        </p:nvSpPr>
        <p:spPr>
          <a:xfrm>
            <a:off x="2114843" y="4737659"/>
            <a:ext cx="7962314" cy="987891"/>
          </a:xfrm>
        </p:spPr>
        <p:txBody>
          <a:bodyPr/>
          <a:lstStyle/>
          <a:p>
            <a:pPr algn="ctr"/>
            <a:r>
              <a:rPr lang="en-CA" b="1" dirty="0">
                <a:hlinkClick r:id="rId2"/>
              </a:rPr>
              <a:t>Ancestral Trails Genealogy ~ Life in the Past Lane - Main Page</a:t>
            </a:r>
            <a:endParaRPr lang="en-CA" b="1" dirty="0"/>
          </a:p>
          <a:p>
            <a:pPr algn="ctr"/>
            <a:r>
              <a:rPr lang="en-CA" b="1" dirty="0"/>
              <a:t>https://www.ancestraltrails.ca</a:t>
            </a:r>
            <a:endParaRPr lang="en-US" b="1" dirty="0"/>
          </a:p>
        </p:txBody>
      </p:sp>
      <p:pic>
        <p:nvPicPr>
          <p:cNvPr id="14" name="Picture 13">
            <a:extLst>
              <a:ext uri="{FF2B5EF4-FFF2-40B4-BE49-F238E27FC236}">
                <a16:creationId xmlns:a16="http://schemas.microsoft.com/office/drawing/2014/main" id="{0325F5EA-E999-466F-7182-ABB112C89BD6}"/>
              </a:ext>
            </a:extLst>
          </p:cNvPr>
          <p:cNvPicPr>
            <a:picLocks noChangeAspect="1"/>
          </p:cNvPicPr>
          <p:nvPr/>
        </p:nvPicPr>
        <p:blipFill>
          <a:blip r:embed="rId3"/>
          <a:stretch>
            <a:fillRect/>
          </a:stretch>
        </p:blipFill>
        <p:spPr>
          <a:xfrm>
            <a:off x="0" y="0"/>
            <a:ext cx="12192000" cy="4678488"/>
          </a:xfrm>
          <a:prstGeom prst="rect">
            <a:avLst/>
          </a:prstGeom>
        </p:spPr>
      </p:pic>
    </p:spTree>
    <p:extLst>
      <p:ext uri="{BB962C8B-B14F-4D97-AF65-F5344CB8AC3E}">
        <p14:creationId xmlns:p14="http://schemas.microsoft.com/office/powerpoint/2010/main" val="2999686948"/>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_win32_DN_V3" id="{9F427321-9060-43C1-8B15-4D38A9FA231C}" vid="{F91C65FD-DCCD-4832-9662-5F5E106155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AF7CFCFE-9E11-486F-94A1-AD5EF62DEC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15C017-F059-461C-B5CA-F74FA8291930}">
  <ds:schemaRefs>
    <ds:schemaRef ds:uri="http://schemas.microsoft.com/sharepoint/v3/contenttype/forms"/>
  </ds:schemaRefs>
</ds:datastoreItem>
</file>

<file path=customXml/itemProps3.xml><?xml version="1.0" encoding="utf-8"?>
<ds:datastoreItem xmlns:ds="http://schemas.openxmlformats.org/officeDocument/2006/customXml" ds:itemID="{3EA2E174-8201-44C8-8E86-D532E6482AAF}">
  <ds:schemaRefs>
    <ds:schemaRef ds:uri="http://purl.org/dc/dcmitype/"/>
    <ds:schemaRef ds:uri="http://schemas.microsoft.com/office/infopath/2007/PartnerControls"/>
    <ds:schemaRef ds:uri="71af3243-3dd4-4a8d-8c0d-dd76da1f02a5"/>
    <ds:schemaRef ds:uri="http://www.w3.org/XML/1998/namespace"/>
    <ds:schemaRef ds:uri="230e9df3-be65-4c73-a93b-d1236ebd677e"/>
    <ds:schemaRef ds:uri="16c05727-aa75-4e4a-9b5f-8a80a1165891"/>
    <ds:schemaRef ds:uri="http://schemas.microsoft.com/office/2006/metadata/properties"/>
    <ds:schemaRef ds:uri="http://schemas.microsoft.com/sharepoint/v3"/>
    <ds:schemaRef ds:uri="http://schemas.microsoft.com/office/2006/documentManagement/types"/>
    <ds:schemaRef ds:uri="http://purl.org/dc/elements/1.1/"/>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{1ABB0CFF-1207-4454-ADD6-25F59F07D45F}9db5ba7a-f6a8-423e-8130-f3099013613b-TF6f351658-02aa-4255-a406-604a46294ca9_win32</Template>
  <TotalTime>23763</TotalTime>
  <Words>3439</Words>
  <Application>Microsoft Office PowerPoint</Application>
  <PresentationFormat>Widescreen</PresentationFormat>
  <Paragraphs>147</Paragraphs>
  <Slides>62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Angsana New</vt:lpstr>
      <vt:lpstr>Aptos</vt:lpstr>
      <vt:lpstr>Arial</vt:lpstr>
      <vt:lpstr>Neue Haas Grotesk Text Pro</vt:lpstr>
      <vt:lpstr>Helena</vt:lpstr>
      <vt:lpstr>   </vt:lpstr>
      <vt:lpstr>   </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Introduction – Eastern Canada</vt:lpstr>
      <vt:lpstr>PowerPoint Presentation</vt:lpstr>
      <vt:lpstr>Featured person is Jacob Sunderland Palmer, a grandson of United Empire Loyalist Marcus Palmer Sr.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Jacob died in 1902. One of his children will be next featured for the 1911, 1921 and 1931 censuses.</vt:lpstr>
      <vt:lpstr>PowerPoint Presentation</vt:lpstr>
      <vt:lpstr>PowerPoint Presentation</vt:lpstr>
      <vt:lpstr>Howard Perley Palmer was the youngest child of Jacob Sunderland Palmer and Louise True. He will be used as an example for the 1911, 1921 and 1931 censuses. He was already enumerated in the censuses of 1881, 1891 and 1901 with his parents and siblings. </vt:lpstr>
      <vt:lpstr>PowerPoint Presentation</vt:lpstr>
      <vt:lpstr>PowerPoint Presentation</vt:lpstr>
      <vt:lpstr>PowerPoint Presentation</vt:lpstr>
      <vt:lpstr>PowerPoint Presentation</vt:lpstr>
      <vt:lpstr>PowerPoint Presentation</vt:lpstr>
      <vt:lpstr>Allow census records guide you to vital records Referring to the family of Howard Perley Palmer it’s readily obvious that much information is in need of research</vt:lpstr>
      <vt:lpstr> Focusing on the Marriage of Howard Palmer &amp; Catherine/Cassie York, their marriage registration can be found on the New Brunswick Vital Statistics web site</vt:lpstr>
      <vt:lpstr> Death Records Were Found for Howard on the New Brunswick Vital Statistics web site</vt:lpstr>
      <vt:lpstr> Howard’s Obituary was found on Newspapers.com We also learn where his children were living at the time of his death</vt:lpstr>
      <vt:lpstr> Focusing on the children of Howard Palmer &amp; Catherine/Cassie York, the birth registration for Geneva Bertha Palmer can be found on the New Brunswick Vital Statistics web site</vt:lpstr>
      <vt:lpstr> Ancestry.ca - When Geneva was 28 years old she travelled to the USA, crossing at Houlton, Maine. She went on to Boston where she applied for naturalization 3, July 1926.</vt:lpstr>
      <vt:lpstr> There is an obituary for Geneva Bertha Palmer on Newspapers.com. Calgary Herald. She died unmarried 15 July 1980, aged 82.</vt:lpstr>
      <vt:lpstr> Ancestry.ca – The Drouin Collection is an excellent source of Vital Records in Québec and New Brunswick. This page recorded the birth record for Ann Baxter Palmer, 5 April 1902 in Palmer Settlement.</vt:lpstr>
      <vt:lpstr> The National Archives in Washington has Indices to Naturalization Records. One such record has an entry for Ann Baxter Palmer, Declaration of Intention for Naturalization, Vol. 344, Page 45.</vt:lpstr>
      <vt:lpstr> The last member of the family of Howard Perley Palmer and Catherine York is Norman Y. Palmer.  Except for finding his birth registration some time ago the only other records I found was his census enumeration in 1911, 1921 and 1931.</vt:lpstr>
      <vt:lpstr> </vt:lpstr>
      <vt:lpstr> The census enumerations will be used as a stepping stone for other records. The next event in Norman’s life was his first marriage, 6 November 1935, to Mary A. Reeleder. This was found on the web site of the Province of New Brunswick, Vital Statistics. This document also provides the names of the bride’s parents.</vt:lpstr>
      <vt:lpstr>Having divorced from Mary Reeleder, Norman married a second time. From Vital Statistics at the Provincial Archives of New Brunswick, one can view the Official Notice of Marriage to Marion Christina Dalling, now widowed, 6 June 1964. Norman was 59, Marion was 54. This also provides information on her birth and parents.</vt:lpstr>
      <vt:lpstr>The next event in Norman Palmer’s life would be his death. On Newspapers.com one can view his obituary. This publication also provides where his various family members were living at the time of his death. </vt:lpstr>
      <vt:lpstr>Norman’s Registration of Death can be found on the Vital Statistics page of the Provincial Archives of New Brunswick</vt:lpstr>
      <vt:lpstr>PowerPoint Presentation</vt:lpstr>
      <vt:lpstr>PowerPoint Presentation</vt:lpstr>
      <vt:lpstr>PowerPoint Presentation</vt:lpstr>
      <vt:lpstr>PowerPoint Presentation</vt:lpstr>
      <vt:lpstr>Suggested Web Sites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Walker</dc:creator>
  <cp:lastModifiedBy>David Walker</cp:lastModifiedBy>
  <cp:revision>2</cp:revision>
  <dcterms:created xsi:type="dcterms:W3CDTF">2026-07-14T20:07:12Z</dcterms:created>
  <dcterms:modified xsi:type="dcterms:W3CDTF">2026-08-08T13:59:12Z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