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30"/>
  </p:notesMasterIdLst>
  <p:sldIdLst>
    <p:sldId id="277" r:id="rId2"/>
    <p:sldId id="291" r:id="rId3"/>
    <p:sldId id="267" r:id="rId4"/>
    <p:sldId id="274" r:id="rId5"/>
    <p:sldId id="268" r:id="rId6"/>
    <p:sldId id="523" r:id="rId7"/>
    <p:sldId id="273" r:id="rId8"/>
    <p:sldId id="276" r:id="rId9"/>
    <p:sldId id="275" r:id="rId10"/>
    <p:sldId id="278" r:id="rId11"/>
    <p:sldId id="292" r:id="rId12"/>
    <p:sldId id="259" r:id="rId13"/>
    <p:sldId id="281" r:id="rId14"/>
    <p:sldId id="282" r:id="rId15"/>
    <p:sldId id="283" r:id="rId16"/>
    <p:sldId id="284" r:id="rId17"/>
    <p:sldId id="285" r:id="rId18"/>
    <p:sldId id="287" r:id="rId19"/>
    <p:sldId id="286" r:id="rId20"/>
    <p:sldId id="288" r:id="rId21"/>
    <p:sldId id="269" r:id="rId22"/>
    <p:sldId id="524" r:id="rId23"/>
    <p:sldId id="271" r:id="rId24"/>
    <p:sldId id="526" r:id="rId25"/>
    <p:sldId id="264" r:id="rId26"/>
    <p:sldId id="265" r:id="rId27"/>
    <p:sldId id="522" r:id="rId28"/>
    <p:sldId id="528" r:id="rId29"/>
  </p:sldIdLst>
  <p:sldSz cx="9144000" cy="6858000" type="screen4x3"/>
  <p:notesSz cx="7102475" cy="9388475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B3CEC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4AC05318-A1B1-452A-805B-C47DA93950E6}" v="438" dt="2026-08-08T02:42:02.441"/>
    <p1510:client id="{5847D1B9-6D5F-4FA9-A195-6D0196D8D782}" v="15" dt="2026-08-08T12:13:11.310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2" autoAdjust="0"/>
    <p:restoredTop sz="93242" autoAdjust="0"/>
  </p:normalViewPr>
  <p:slideViewPr>
    <p:cSldViewPr snapToGrid="0" snapToObjects="1">
      <p:cViewPr varScale="1">
        <p:scale>
          <a:sx n="105" d="100"/>
          <a:sy n="105" d="100"/>
        </p:scale>
        <p:origin x="1716" y="114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-17022"/>
    </p:cViewPr>
  </p:outlineViewPr>
  <p:notesTextViewPr>
    <p:cViewPr>
      <p:scale>
        <a:sx n="100" d="100"/>
        <a:sy n="100" d="100"/>
      </p:scale>
      <p:origin x="0" y="0"/>
    </p:cViewPr>
  </p:notesTextViewPr>
  <p:notesViewPr>
    <p:cSldViewPr snapToGrid="0" snapToObjects="1">
      <p:cViewPr varScale="1">
        <p:scale>
          <a:sx n="82" d="100"/>
          <a:sy n="82" d="100"/>
        </p:scale>
        <p:origin x="3810" y="102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microsoft.com/office/2015/10/relationships/revisionInfo" Target="revisionInfo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notesMaster" Target="notesMasters/notesMaster1.xml"/><Relationship Id="rId35" Type="http://schemas.microsoft.com/office/2016/11/relationships/changesInfo" Target="changesInfos/changesInfo1.xml"/><Relationship Id="rId8" Type="http://schemas.openxmlformats.org/officeDocument/2006/relationships/slide" Target="slides/slide7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Edward Potter" userId="35ac08ea7bd496eb" providerId="LiveId" clId="{900E7636-7410-4126-80E2-A967867F9812}"/>
    <pc:docChg chg="undo custSel addSld delSld modSld modShowInfo">
      <pc:chgData name="Edward Potter" userId="35ac08ea7bd496eb" providerId="LiveId" clId="{900E7636-7410-4126-80E2-A967867F9812}" dt="2026-08-08T12:13:11.310" v="507" actId="20577"/>
      <pc:docMkLst>
        <pc:docMk/>
      </pc:docMkLst>
      <pc:sldChg chg="modSp modAnim modNotes modNotesTx">
        <pc:chgData name="Edward Potter" userId="35ac08ea7bd496eb" providerId="LiveId" clId="{900E7636-7410-4126-80E2-A967867F9812}" dt="2026-08-08T12:13:11.310" v="507" actId="20577"/>
        <pc:sldMkLst>
          <pc:docMk/>
          <pc:sldMk cId="0" sldId="264"/>
        </pc:sldMkLst>
        <pc:spChg chg="mod">
          <ac:chgData name="Edward Potter" userId="35ac08ea7bd496eb" providerId="LiveId" clId="{900E7636-7410-4126-80E2-A967867F9812}" dt="2026-08-08T12:13:11.310" v="507" actId="20577"/>
          <ac:spMkLst>
            <pc:docMk/>
            <pc:sldMk cId="0" sldId="264"/>
            <ac:spMk id="3" creationId="{00000000-0000-0000-0000-000000000000}"/>
          </ac:spMkLst>
        </pc:spChg>
      </pc:sldChg>
      <pc:sldChg chg="modNotes">
        <pc:chgData name="Edward Potter" userId="35ac08ea7bd496eb" providerId="LiveId" clId="{900E7636-7410-4126-80E2-A967867F9812}" dt="2026-08-08T11:18:42.674" v="40"/>
        <pc:sldMkLst>
          <pc:docMk/>
          <pc:sldMk cId="2159050171" sldId="269"/>
        </pc:sldMkLst>
      </pc:sldChg>
      <pc:sldChg chg="modNotes">
        <pc:chgData name="Edward Potter" userId="35ac08ea7bd496eb" providerId="LiveId" clId="{900E7636-7410-4126-80E2-A967867F9812}" dt="2026-08-08T11:18:42.674" v="40"/>
        <pc:sldMkLst>
          <pc:docMk/>
          <pc:sldMk cId="770694242" sldId="271"/>
        </pc:sldMkLst>
      </pc:sldChg>
      <pc:sldChg chg="modNotes">
        <pc:chgData name="Edward Potter" userId="35ac08ea7bd496eb" providerId="LiveId" clId="{900E7636-7410-4126-80E2-A967867F9812}" dt="2026-08-08T11:18:42.674" v="40"/>
        <pc:sldMkLst>
          <pc:docMk/>
          <pc:sldMk cId="3499136997" sldId="273"/>
        </pc:sldMkLst>
      </pc:sldChg>
      <pc:sldChg chg="modNotes modNotesTx">
        <pc:chgData name="Edward Potter" userId="35ac08ea7bd496eb" providerId="LiveId" clId="{900E7636-7410-4126-80E2-A967867F9812}" dt="2026-08-08T11:18:42.674" v="40"/>
        <pc:sldMkLst>
          <pc:docMk/>
          <pc:sldMk cId="3772436293" sldId="277"/>
        </pc:sldMkLst>
      </pc:sldChg>
      <pc:sldChg chg="modNotes">
        <pc:chgData name="Edward Potter" userId="35ac08ea7bd496eb" providerId="LiveId" clId="{900E7636-7410-4126-80E2-A967867F9812}" dt="2026-08-08T11:18:42.674" v="40"/>
        <pc:sldMkLst>
          <pc:docMk/>
          <pc:sldMk cId="876640638" sldId="278"/>
        </pc:sldMkLst>
      </pc:sldChg>
      <pc:sldChg chg="modNotes">
        <pc:chgData name="Edward Potter" userId="35ac08ea7bd496eb" providerId="LiveId" clId="{900E7636-7410-4126-80E2-A967867F9812}" dt="2026-08-08T11:18:42.674" v="40"/>
        <pc:sldMkLst>
          <pc:docMk/>
          <pc:sldMk cId="1907117813" sldId="287"/>
        </pc:sldMkLst>
      </pc:sldChg>
      <pc:sldChg chg="modNotes">
        <pc:chgData name="Edward Potter" userId="35ac08ea7bd496eb" providerId="LiveId" clId="{900E7636-7410-4126-80E2-A967867F9812}" dt="2026-08-08T11:18:42.674" v="40"/>
        <pc:sldMkLst>
          <pc:docMk/>
          <pc:sldMk cId="3624756411" sldId="291"/>
        </pc:sldMkLst>
      </pc:sldChg>
      <pc:sldChg chg="modNotes">
        <pc:chgData name="Edward Potter" userId="35ac08ea7bd496eb" providerId="LiveId" clId="{900E7636-7410-4126-80E2-A967867F9812}" dt="2026-08-08T11:18:42.674" v="40"/>
        <pc:sldMkLst>
          <pc:docMk/>
          <pc:sldMk cId="477316660" sldId="522"/>
        </pc:sldMkLst>
      </pc:sldChg>
      <pc:sldChg chg="modNotes">
        <pc:chgData name="Edward Potter" userId="35ac08ea7bd496eb" providerId="LiveId" clId="{900E7636-7410-4126-80E2-A967867F9812}" dt="2026-08-08T11:18:42.674" v="40"/>
        <pc:sldMkLst>
          <pc:docMk/>
          <pc:sldMk cId="1697549061" sldId="523"/>
        </pc:sldMkLst>
      </pc:sldChg>
      <pc:sldChg chg="modNotes">
        <pc:chgData name="Edward Potter" userId="35ac08ea7bd496eb" providerId="LiveId" clId="{900E7636-7410-4126-80E2-A967867F9812}" dt="2026-08-08T11:18:42.674" v="40"/>
        <pc:sldMkLst>
          <pc:docMk/>
          <pc:sldMk cId="1394404327" sldId="524"/>
        </pc:sldMkLst>
      </pc:sldChg>
      <pc:sldChg chg="modNotes">
        <pc:chgData name="Edward Potter" userId="35ac08ea7bd496eb" providerId="LiveId" clId="{900E7636-7410-4126-80E2-A967867F9812}" dt="2026-08-08T11:18:42.674" v="40"/>
        <pc:sldMkLst>
          <pc:docMk/>
          <pc:sldMk cId="1568165340" sldId="526"/>
        </pc:sldMkLst>
      </pc:sldChg>
      <pc:sldChg chg="modNotes">
        <pc:chgData name="Edward Potter" userId="35ac08ea7bd496eb" providerId="LiveId" clId="{900E7636-7410-4126-80E2-A967867F9812}" dt="2026-08-08T11:18:42.674" v="40"/>
        <pc:sldMkLst>
          <pc:docMk/>
          <pc:sldMk cId="35095623" sldId="528"/>
        </pc:sldMkLst>
      </pc:sldChg>
      <pc:sldChg chg="modSp add del modAnim">
        <pc:chgData name="Edward Potter" userId="35ac08ea7bd496eb" providerId="LiveId" clId="{900E7636-7410-4126-80E2-A967867F9812}" dt="2026-08-08T12:10:07.504" v="48" actId="2890"/>
        <pc:sldMkLst>
          <pc:docMk/>
          <pc:sldMk cId="891080038" sldId="529"/>
        </pc:sldMkLst>
        <pc:spChg chg="mod">
          <ac:chgData name="Edward Potter" userId="35ac08ea7bd496eb" providerId="LiveId" clId="{900E7636-7410-4126-80E2-A967867F9812}" dt="2026-08-08T12:09:36.949" v="45"/>
          <ac:spMkLst>
            <pc:docMk/>
            <pc:sldMk cId="891080038" sldId="529"/>
            <ac:spMk id="3" creationId="{03304B53-7D7D-A0C4-6054-71B9203DE144}"/>
          </ac:spMkLst>
        </pc:sp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8424386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4AF266-4D74-FAFB-3C3C-C51FBB39C6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2A817D7-CAF0-10CB-C413-81E61D41143C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5588577-0F25-3666-ADC7-564E27D99A0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r>
              <a:rPr lang="en-US" dirty="0"/>
              <a:t> </a:t>
            </a:r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9D2E87C-1717-01ED-8A46-51738BD9C22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 lIns="94229" tIns="47114" rIns="94229" bIns="47114"/>
          <a:lstStyle/>
          <a:p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F51681F-CF82-1749-E038-A1C23D2BAE0D}"/>
              </a:ext>
            </a:extLst>
          </p:cNvPr>
          <p:cNvSpPr txBox="1"/>
          <p:nvPr/>
        </p:nvSpPr>
        <p:spPr>
          <a:xfrm>
            <a:off x="485047" y="1442620"/>
            <a:ext cx="6039991" cy="7489326"/>
          </a:xfrm>
          <a:prstGeom prst="rect">
            <a:avLst/>
          </a:prstGeom>
          <a:noFill/>
        </p:spPr>
        <p:txBody>
          <a:bodyPr wrap="square" lIns="94229" tIns="47114" rIns="94229" bIns="47114" rtlCol="0">
            <a:spAutoFit/>
          </a:bodyPr>
          <a:lstStyle/>
          <a:p>
            <a:r>
              <a:rPr lang="en-US" dirty="0"/>
              <a:t> For anyone researching Irish ancestors, one of the biggest challenges is getting from “Ireland” to an actual place in Ireland.</a:t>
            </a:r>
          </a:p>
          <a:p>
            <a:endParaRPr lang="en-US" dirty="0"/>
          </a:p>
          <a:p>
            <a:r>
              <a:rPr lang="en-US" dirty="0"/>
              <a:t>We may know the county—or sometimes nothing more than that our ancestor was born somewhere in Ireland. And then the trail seems to disappear.</a:t>
            </a:r>
          </a:p>
          <a:p>
            <a:endParaRPr lang="en-US" dirty="0"/>
          </a:p>
          <a:p>
            <a:r>
              <a:rPr lang="en-US" dirty="0"/>
              <a:t>The 1926 Irish Census gives us a remarkable new opportunity to pick up that trail. </a:t>
            </a:r>
          </a:p>
          <a:p>
            <a:endParaRPr lang="en-US" dirty="0"/>
          </a:p>
          <a:p>
            <a:r>
              <a:rPr lang="en-US" dirty="0"/>
              <a:t>It takes us into Irish households 15 years after the 1911 census and, importantly, after a period of extraordinary change in Ireland.</a:t>
            </a:r>
          </a:p>
          <a:p>
            <a:endParaRPr lang="en-US" dirty="0"/>
          </a:p>
          <a:p>
            <a:r>
              <a:rPr lang="en-US" dirty="0"/>
              <a:t>But what makes this census particularly exciting for family historians is the detail it can provide—including, for the first time, county and townland of birth for people born in Ireland. </a:t>
            </a:r>
          </a:p>
          <a:p>
            <a:endParaRPr lang="en-US" dirty="0"/>
          </a:p>
          <a:p>
            <a:r>
              <a:rPr lang="en-US" dirty="0"/>
              <a:t>That one piece of information could be the clue that finally identifies where a family came from. So today, I want to show you what’s in the 1926 census, what makes it different, and—most importantly—how we can put it to work in our own Irish family history research.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895003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438275" y="1173163"/>
            <a:ext cx="4225925" cy="31686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710248" y="4518204"/>
            <a:ext cx="5681980" cy="3696712"/>
          </a:xfrm>
          <a:prstGeom prst="rect">
            <a:avLst/>
          </a:prstGeom>
        </p:spPr>
        <p:txBody>
          <a:bodyPr lIns="94229" tIns="47114" rIns="94229" bIns="47114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5415258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9F7E15-2C8A-90BE-1CDF-FC3796A2A4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F62F7FA-6881-32D7-1CE8-1582AAD58026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C22636C-0F07-9223-D51A-56A17783628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r>
              <a:rPr lang="en-US" dirty="0"/>
              <a:t> </a:t>
            </a:r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0C9279-E46E-60E4-3A9C-49BD6373336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</p:sp>
    </p:spTree>
    <p:extLst>
      <p:ext uri="{BB962C8B-B14F-4D97-AF65-F5344CB8AC3E}">
        <p14:creationId xmlns:p14="http://schemas.microsoft.com/office/powerpoint/2010/main" val="181446099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A339E4-034F-A2FE-7438-0DE76A7B0A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13C2F18-7083-FB6A-142E-1EB893AD5C4C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BC7B972-E9D7-E4B5-669E-EC37234A2A3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r>
              <a:rPr lang="en-US" dirty="0"/>
              <a:t> </a:t>
            </a:r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51F6941-7AF6-B7A9-AD72-21F007B8F9A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</p:sp>
    </p:spTree>
    <p:extLst>
      <p:ext uri="{BB962C8B-B14F-4D97-AF65-F5344CB8AC3E}">
        <p14:creationId xmlns:p14="http://schemas.microsoft.com/office/powerpoint/2010/main" val="67971824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0AA0F4-1F26-9135-C2B1-7B65DD050A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453D4C8-5268-10A2-B33D-0A49555F9314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794772C-F93A-69F1-6E4D-3BE2C2E8719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r>
              <a:rPr dirty="0"/>
              <a:t>- Explain research gap</a:t>
            </a:r>
          </a:p>
          <a:p>
            <a:r>
              <a:rPr dirty="0"/>
              <a:t>- Emphasize migration timing</a:t>
            </a:r>
          </a:p>
          <a:p>
            <a:r>
              <a:rPr dirty="0"/>
              <a:t>- Highlight origin discovery</a:t>
            </a:r>
          </a:p>
          <a:p>
            <a:r>
              <a:rPr dirty="0"/>
              <a:t>- Frame importance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0519CDC-C791-73F3-1378-A3F50663639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</p:sp>
    </p:spTree>
    <p:extLst>
      <p:ext uri="{BB962C8B-B14F-4D97-AF65-F5344CB8AC3E}">
        <p14:creationId xmlns:p14="http://schemas.microsoft.com/office/powerpoint/2010/main" val="79075818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438275" y="1173163"/>
            <a:ext cx="4225925" cy="31686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710248" y="4518204"/>
            <a:ext cx="5681980" cy="3696712"/>
          </a:xfrm>
          <a:prstGeom prst="rect">
            <a:avLst/>
          </a:prstGeom>
        </p:spPr>
        <p:txBody>
          <a:bodyPr lIns="94229" tIns="47114" rIns="94229" bIns="47114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4540360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5CD812-CBBD-050C-5884-1EB5EC188E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AD61B4E-9978-8DC9-F60C-D115D15EF6F8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DF57C1B-3387-9B87-1A0D-A8657C7E7DB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CAD6C94-CFB4-6432-391B-BEB3245F96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C16ADFF-BCC3-F6B2-66A9-39CC55855FAA}"/>
              </a:ext>
            </a:extLst>
          </p:cNvPr>
          <p:cNvSpPr txBox="1"/>
          <p:nvPr/>
        </p:nvSpPr>
        <p:spPr>
          <a:xfrm>
            <a:off x="1663019" y="4227558"/>
            <a:ext cx="3626303" cy="853215"/>
          </a:xfrm>
          <a:prstGeom prst="rect">
            <a:avLst/>
          </a:prstGeom>
          <a:noFill/>
        </p:spPr>
        <p:txBody>
          <a:bodyPr wrap="square" lIns="94229" tIns="47114" rIns="94229" bIns="47114">
            <a:spAutoFit/>
          </a:bodyPr>
          <a:lstStyle/>
          <a:p>
            <a:r>
              <a:rPr lang="en-US" sz="1200" dirty="0"/>
              <a:t>- Explain research gap</a:t>
            </a:r>
          </a:p>
          <a:p>
            <a:r>
              <a:rPr lang="en-US" sz="1200" dirty="0"/>
              <a:t>- Emphasize migration timing</a:t>
            </a:r>
          </a:p>
          <a:p>
            <a:r>
              <a:rPr lang="en-US" sz="1200" dirty="0"/>
              <a:t>- Highlight origin discovery</a:t>
            </a:r>
          </a:p>
          <a:p>
            <a:r>
              <a:rPr lang="en-US" sz="1200" dirty="0"/>
              <a:t>- Frame importance</a:t>
            </a:r>
          </a:p>
        </p:txBody>
      </p:sp>
    </p:spTree>
    <p:extLst>
      <p:ext uri="{BB962C8B-B14F-4D97-AF65-F5344CB8AC3E}">
        <p14:creationId xmlns:p14="http://schemas.microsoft.com/office/powerpoint/2010/main" val="106063531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75A9D8-3AF1-F1D9-CFD0-46B68FCFC2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07F9ABC-D614-CC4B-F5CD-3D703A922C5B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340C850-DAC4-C4EF-4D81-90D3960D34C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r>
              <a:rPr dirty="0"/>
              <a:t>- Explain research gap</a:t>
            </a:r>
          </a:p>
          <a:p>
            <a:r>
              <a:rPr dirty="0"/>
              <a:t>- Emphasize migration timing</a:t>
            </a:r>
          </a:p>
          <a:p>
            <a:r>
              <a:rPr dirty="0"/>
              <a:t>- Highlight origin discovery</a:t>
            </a:r>
          </a:p>
          <a:p>
            <a:r>
              <a:rPr dirty="0"/>
              <a:t>- Frame importance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447935F-4C57-44D4-4342-4500633EB5C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</p:sp>
    </p:spTree>
    <p:extLst>
      <p:ext uri="{BB962C8B-B14F-4D97-AF65-F5344CB8AC3E}">
        <p14:creationId xmlns:p14="http://schemas.microsoft.com/office/powerpoint/2010/main" val="154919938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E57E29-7FFC-6210-D8DD-19485F7C21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6B35A90-75AB-36E9-96AE-3CB0B06B868C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5427BD8-24BD-AA21-3F5D-22C25D92147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r>
              <a:rPr dirty="0"/>
              <a:t>- Explain research gap</a:t>
            </a:r>
          </a:p>
          <a:p>
            <a:r>
              <a:rPr dirty="0"/>
              <a:t>- Emphasize migration timing</a:t>
            </a:r>
          </a:p>
          <a:p>
            <a:r>
              <a:rPr dirty="0"/>
              <a:t>- Highlight origin discovery</a:t>
            </a:r>
          </a:p>
          <a:p>
            <a:r>
              <a:rPr dirty="0"/>
              <a:t>- Frame importance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3329A53-F816-45FE-2C2A-1F7EF5BEE6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</p:sp>
    </p:spTree>
    <p:extLst>
      <p:ext uri="{BB962C8B-B14F-4D97-AF65-F5344CB8AC3E}">
        <p14:creationId xmlns:p14="http://schemas.microsoft.com/office/powerpoint/2010/main" val="368050603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438275" y="1173163"/>
            <a:ext cx="4225925" cy="31686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710248" y="4518204"/>
            <a:ext cx="5681980" cy="3696712"/>
          </a:xfrm>
          <a:prstGeom prst="rect">
            <a:avLst/>
          </a:prstGeom>
        </p:spPr>
        <p:txBody>
          <a:bodyPr lIns="94229" tIns="47114" rIns="94229" bIns="47114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6011624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6FF85C-5E9C-BFDC-82EF-BA7FCD6E1F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6D81C38-60C1-AF7D-87B9-5DAB3F6B72BC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2A9FBDD-5F1D-63B3-C963-6F9AD301171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r>
              <a:rPr dirty="0"/>
              <a:t>- Explain research gap</a:t>
            </a:r>
          </a:p>
          <a:p>
            <a:r>
              <a:rPr dirty="0"/>
              <a:t>- Emphasize migration timing</a:t>
            </a:r>
          </a:p>
          <a:p>
            <a:r>
              <a:rPr dirty="0"/>
              <a:t>- Highlight origin discovery</a:t>
            </a:r>
          </a:p>
          <a:p>
            <a:r>
              <a:rPr dirty="0"/>
              <a:t>- Frame importance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8094EB-F6E9-32F5-BA53-C4BF6505777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</p:sp>
    </p:spTree>
    <p:extLst>
      <p:ext uri="{BB962C8B-B14F-4D97-AF65-F5344CB8AC3E}">
        <p14:creationId xmlns:p14="http://schemas.microsoft.com/office/powerpoint/2010/main" val="338652739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r>
              <a:rPr lang="en-US" dirty="0"/>
              <a:t>A "Callahan" in the 1901 Census may now turn up as Callaghan, O'Callaghan, or Ó Ceallacháin</a:t>
            </a:r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465364-4375-252B-F8DE-C29B5C2B6C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3F34915-64B9-26F1-6806-353518F3CD9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48511DC-F917-F6D3-9458-090D6CA76A43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E557A74-1470-A8A3-8083-3748418CE5A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</p:sp>
    </p:spTree>
    <p:extLst>
      <p:ext uri="{BB962C8B-B14F-4D97-AF65-F5344CB8AC3E}">
        <p14:creationId xmlns:p14="http://schemas.microsoft.com/office/powerpoint/2010/main" val="366387361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BAEC6B-1D88-E24A-4B52-BD215D0F94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0C94277-5021-E1FA-61EB-647986CAC19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1539C86-FF7D-A2ED-190A-14AD6E1C9577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6E6303-8791-6224-554D-07849FB324F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</p:sp>
    </p:spTree>
    <p:extLst>
      <p:ext uri="{BB962C8B-B14F-4D97-AF65-F5344CB8AC3E}">
        <p14:creationId xmlns:p14="http://schemas.microsoft.com/office/powerpoint/2010/main" val="368328750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11F87C-2D5A-D4E3-09C7-9D033AECDB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78E3CF4-281B-29D4-AC2F-BECCD0EA7B62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C07811B-1073-1962-52FC-82D17B10FA8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24085E-15D7-DA82-2326-F0E51FD2835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</p:sp>
    </p:spTree>
    <p:extLst>
      <p:ext uri="{BB962C8B-B14F-4D97-AF65-F5344CB8AC3E}">
        <p14:creationId xmlns:p14="http://schemas.microsoft.com/office/powerpoint/2010/main" val="69063334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ACD641-3ADD-7939-FF28-37F8D1658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476036A-3030-B079-4B80-39A509F369F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23A84FD-FD3B-0522-F750-7A16D4F6F93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C7AB9CD-F647-C4BF-0943-45C2D7063C8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</p:sp>
    </p:spTree>
    <p:extLst>
      <p:ext uri="{BB962C8B-B14F-4D97-AF65-F5344CB8AC3E}">
        <p14:creationId xmlns:p14="http://schemas.microsoft.com/office/powerpoint/2010/main" val="271989475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0042D2-FCB3-7D52-152D-EA52375F91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7581553-6FC0-5179-B8D5-E3420A53529C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7E107BF-A963-9786-F604-D5BA2259F36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05D3E4-8D71-194D-106A-2A85D714DC8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</p:sp>
    </p:spTree>
    <p:extLst>
      <p:ext uri="{BB962C8B-B14F-4D97-AF65-F5344CB8AC3E}">
        <p14:creationId xmlns:p14="http://schemas.microsoft.com/office/powerpoint/2010/main" val="416618456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438275" y="1173163"/>
            <a:ext cx="4225925" cy="31686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710248" y="4518204"/>
            <a:ext cx="5681980" cy="3696712"/>
          </a:xfrm>
          <a:prstGeom prst="rect">
            <a:avLst/>
          </a:prstGeom>
        </p:spPr>
        <p:txBody>
          <a:bodyPr lIns="94229" tIns="47114" rIns="94229" bIns="47114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018563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526896-FF89-85ED-370B-2CEF0622B9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5F6DCCF-364B-07DA-C458-871683C4A1AC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D5B5AF0-B641-CEDD-22A0-A12D03098BB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EFF1CE-33AF-FD73-8FCB-F639BAD643A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</p:sp>
    </p:spTree>
    <p:extLst>
      <p:ext uri="{BB962C8B-B14F-4D97-AF65-F5344CB8AC3E}">
        <p14:creationId xmlns:p14="http://schemas.microsoft.com/office/powerpoint/2010/main" val="392987856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EE4723-217A-4917-4C49-7290263BB0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8C8FBAB-F66F-2A85-C0D1-60BBD691A34A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EFC7D8D-83BC-77B0-4F99-A2E402BEE997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endParaRPr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B718174-CF62-9F93-BDBF-6DA48030590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</p:sp>
    </p:spTree>
    <p:extLst>
      <p:ext uri="{BB962C8B-B14F-4D97-AF65-F5344CB8AC3E}">
        <p14:creationId xmlns:p14="http://schemas.microsoft.com/office/powerpoint/2010/main" val="173914724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438275" y="1173163"/>
            <a:ext cx="4225925" cy="31686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710248" y="4518204"/>
            <a:ext cx="5681980" cy="3696712"/>
          </a:xfrm>
          <a:prstGeom prst="rect">
            <a:avLst/>
          </a:prstGeom>
        </p:spPr>
        <p:txBody>
          <a:bodyPr lIns="94229" tIns="47114" rIns="94229" bIns="47114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237029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438275" y="1173163"/>
            <a:ext cx="4225925" cy="31686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710248" y="4518204"/>
            <a:ext cx="5681980" cy="3696712"/>
          </a:xfrm>
          <a:prstGeom prst="rect">
            <a:avLst/>
          </a:prstGeom>
        </p:spPr>
        <p:txBody>
          <a:bodyPr lIns="94229" tIns="47114" rIns="94229" bIns="47114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527956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438275" y="1173163"/>
            <a:ext cx="4225925" cy="31686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710248" y="4518204"/>
            <a:ext cx="5681980" cy="3696712"/>
          </a:xfrm>
          <a:prstGeom prst="rect">
            <a:avLst/>
          </a:prstGeom>
        </p:spPr>
        <p:txBody>
          <a:bodyPr lIns="94229" tIns="47114" rIns="94229" bIns="47114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543600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438275" y="1173163"/>
            <a:ext cx="4225925" cy="31686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710248" y="4518204"/>
            <a:ext cx="5681980" cy="3696712"/>
          </a:xfrm>
          <a:prstGeom prst="rect">
            <a:avLst/>
          </a:prstGeom>
        </p:spPr>
        <p:txBody>
          <a:bodyPr lIns="94229" tIns="47114" rIns="94229" bIns="47114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33327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1EBAFD7-8E44-AF8C-E823-D2DD9CE651ED}"/>
              </a:ext>
            </a:extLst>
          </p:cNvPr>
          <p:cNvSpPr txBox="1"/>
          <p:nvPr/>
        </p:nvSpPr>
        <p:spPr>
          <a:xfrm>
            <a:off x="679939" y="1125415"/>
            <a:ext cx="5744308" cy="64633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If there’s one thing I hope you take away today, it’s this: don’t think of the 1926 census as simply another census to search.</a:t>
            </a:r>
          </a:p>
          <a:p>
            <a:endParaRPr lang="en-US" dirty="0"/>
          </a:p>
          <a:p>
            <a:r>
              <a:rPr lang="en-US" dirty="0"/>
              <a:t>Think of it as a </a:t>
            </a:r>
            <a:r>
              <a:rPr lang="en-US" b="1" dirty="0"/>
              <a:t>new bridge </a:t>
            </a:r>
            <a:r>
              <a:rPr lang="en-US" dirty="0"/>
              <a:t>into the past.</a:t>
            </a:r>
          </a:p>
          <a:p>
            <a:endParaRPr lang="en-US" dirty="0"/>
          </a:p>
          <a:p>
            <a:r>
              <a:rPr lang="en-US" dirty="0"/>
              <a:t>A person who remained in Ireland—a sibling, cousin, niece, nephew, or other relative—may provide the connection that takes you from </a:t>
            </a:r>
            <a:r>
              <a:rPr lang="en-US" b="1" dirty="0"/>
              <a:t>a name on a record </a:t>
            </a:r>
            <a:r>
              <a:rPr lang="en-US" dirty="0"/>
              <a:t>to the </a:t>
            </a:r>
            <a:r>
              <a:rPr lang="en-US" b="1" dirty="0"/>
              <a:t>right family</a:t>
            </a:r>
            <a:r>
              <a:rPr lang="en-US" dirty="0"/>
              <a:t>, the </a:t>
            </a:r>
            <a:r>
              <a:rPr lang="en-US" b="1" dirty="0"/>
              <a:t>right townland</a:t>
            </a:r>
            <a:r>
              <a:rPr lang="en-US" dirty="0"/>
              <a:t>, and ultimately the </a:t>
            </a:r>
            <a:r>
              <a:rPr lang="en-US" b="1" dirty="0"/>
              <a:t>right ancestral home</a:t>
            </a:r>
            <a:r>
              <a:rPr lang="en-US" dirty="0"/>
              <a:t>. </a:t>
            </a:r>
          </a:p>
          <a:p>
            <a:endParaRPr lang="en-US" dirty="0"/>
          </a:p>
          <a:p>
            <a:r>
              <a:rPr lang="en-US" dirty="0"/>
              <a:t>And remember: </a:t>
            </a:r>
            <a:r>
              <a:rPr lang="en-US" b="1" dirty="0"/>
              <a:t>don’t stop at the transcription. Always look at the actual census record.</a:t>
            </a:r>
            <a:r>
              <a:rPr lang="en-US" dirty="0"/>
              <a:t> That’s where the details—and sometimes the surprises—are waiting. </a:t>
            </a:r>
          </a:p>
          <a:p>
            <a:endParaRPr lang="en-US" b="1" dirty="0"/>
          </a:p>
          <a:p>
            <a:r>
              <a:rPr lang="en-US" b="1" dirty="0"/>
              <a:t>So perhaps the question isn’t simply, “Who can I find in the 1926 census?” It’s “Where might they lead me next?”</a:t>
            </a:r>
            <a:endParaRPr lang="en-US" dirty="0"/>
          </a:p>
          <a:p>
            <a:endParaRPr lang="en-US" dirty="0"/>
          </a:p>
          <a:p>
            <a:r>
              <a:rPr lang="en-US" dirty="0"/>
              <a:t>Thank you—and I’d be delighted to hear your questions and, especially, what you’re hoping to discover.</a:t>
            </a:r>
          </a:p>
          <a:p>
            <a:endParaRPr lang="en-US" dirty="0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 lIns="94229" tIns="47114" rIns="94229" bIns="47114"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438275" y="1173163"/>
            <a:ext cx="4225925" cy="31686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710248" y="4518204"/>
            <a:ext cx="5681980" cy="3696712"/>
          </a:xfrm>
          <a:prstGeom prst="rect">
            <a:avLst/>
          </a:prstGeom>
        </p:spPr>
        <p:txBody>
          <a:bodyPr lIns="94229" tIns="47114" rIns="94229" bIns="47114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0799843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438275" y="1173163"/>
            <a:ext cx="4225925" cy="31686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710248" y="4518204"/>
            <a:ext cx="5681980" cy="3696712"/>
          </a:xfrm>
          <a:prstGeom prst="rect">
            <a:avLst/>
          </a:prstGeom>
        </p:spPr>
        <p:txBody>
          <a:bodyPr lIns="94229" tIns="47114" rIns="94229" bIns="47114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631783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8/8/2026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8/8/2026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jp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hyperlink" Target="https://nationalarchives.ie/news-and-events/census-1926/" TargetMode="External"/><Relationship Id="rId3" Type="http://schemas.openxmlformats.org/officeDocument/2006/relationships/hyperlink" Target="https://familytreemagazine.com/heritage/irish/a-guide-to-the-1926-census-of-ireland/" TargetMode="External"/><Relationship Id="rId7" Type="http://schemas.openxmlformats.org/officeDocument/2006/relationships/hyperlink" Target="https://nationalarchives.ie/collections/search-the-census/about-the-census-collections/census-1926/" TargetMode="Externa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nationalarchives.ie/wp-content/uploads/2025/11/Blank_FORM-B_0.jpg" TargetMode="External"/><Relationship Id="rId11" Type="http://schemas.openxmlformats.org/officeDocument/2006/relationships/hyperlink" Target="https://familytreewebinars.com/webinar/irelands-1926-census-a-guide-to-the-new-release" TargetMode="External"/><Relationship Id="rId5" Type="http://schemas.openxmlformats.org/officeDocument/2006/relationships/hyperlink" Target="https://nationalarchives.ie/wp-content/uploads/2025/11/Blank_4842_0005_0001_0_00001.pdf" TargetMode="External"/><Relationship Id="rId10" Type="http://schemas.openxmlformats.org/officeDocument/2006/relationships/hyperlink" Target="https://www.gov.ie/en/department-of-culture-communications-and-sport/press-releases/digitisation-of-the-1926-census/" TargetMode="External"/><Relationship Id="rId4" Type="http://schemas.openxmlformats.org/officeDocument/2006/relationships/hyperlink" Target="https://www.irishcentral.com/roots/history/family-history-online-irelands-1926-census" TargetMode="External"/><Relationship Id="rId9" Type="http://schemas.openxmlformats.org/officeDocument/2006/relationships/hyperlink" Target="https://www.cso.ie/en/csolatestnews/featurearticles/featurearticles2026/census1926aneweraforireland/" TargetMode="Externa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hyperlink" Target="mailto:ed@worldwiseconsultant.com" TargetMode="External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EA5F7AA-6248-B636-078E-AD76CEEE12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" name="Slide Background Fill">
            <a:extLst>
              <a:ext uri="{FF2B5EF4-FFF2-40B4-BE49-F238E27FC236}">
                <a16:creationId xmlns:a16="http://schemas.microsoft.com/office/drawing/2014/main" id="{BF131BD7-74F5-4931-4B0E-DCD42FAEA71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D690297E-3426-2C15-9184-13BD7A1C55B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136" y="0"/>
            <a:ext cx="9141711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5A9E6F70-D68C-E474-0520-BCA4EDABB31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Color Cover">
              <a:extLst>
                <a:ext uri="{FF2B5EF4-FFF2-40B4-BE49-F238E27FC236}">
                  <a16:creationId xmlns:a16="http://schemas.microsoft.com/office/drawing/2014/main" id="{B180B452-99C0-1C74-284E-7C8498C926A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28E27529-AC15-A5BA-A950-B6D0F5997B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8459" y="598259"/>
            <a:ext cx="8167081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AD234B67-CD12-95EB-CA6F-BFB25A0E5C1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Color">
              <a:extLst>
                <a:ext uri="{FF2B5EF4-FFF2-40B4-BE49-F238E27FC236}">
                  <a16:creationId xmlns:a16="http://schemas.microsoft.com/office/drawing/2014/main" id="{B6DA8D3F-024B-17D5-9C33-981CA5DD634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79CB7A0B-309B-EF09-DE39-C599E19585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912B4EB-FC3C-6D9C-47D3-8A16B131D6D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6ED5B0D-4EBB-EA3F-C939-420965A3BC7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14F643C-98C6-BB4C-F108-135690E131F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A325561-E53E-11D8-427C-78F28F99531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E82BE3F-1ED2-F5A9-E837-1AE9762D51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B603C81-DACE-0BF5-11A6-3A2814F72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5358E70-EE9A-0FB5-D272-6F64D1BDC97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8A759C5C-703B-88D4-46E1-0F52FC33B33F}"/>
              </a:ext>
            </a:extLst>
          </p:cNvPr>
          <p:cNvSpPr txBox="1"/>
          <p:nvPr/>
        </p:nvSpPr>
        <p:spPr>
          <a:xfrm>
            <a:off x="4663621" y="333737"/>
            <a:ext cx="3963222" cy="614014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 algn="ctr">
              <a:buNone/>
              <a:defRPr sz="3000">
                <a:latin typeface="Century Gothic"/>
              </a:defRPr>
            </a:pPr>
            <a:endParaRPr lang="en-US" sz="3600" b="1" dirty="0">
              <a:solidFill>
                <a:srgbClr val="FFFFFF"/>
              </a:solidFill>
            </a:endParaRPr>
          </a:p>
          <a:p>
            <a:pPr marL="0" indent="0" algn="ctr">
              <a:buNone/>
              <a:defRPr sz="3000">
                <a:latin typeface="Century Gothic"/>
              </a:defRPr>
            </a:pPr>
            <a:r>
              <a:rPr lang="en-US" sz="4000" b="1" dirty="0">
                <a:solidFill>
                  <a:srgbClr val="FFFFFF"/>
                </a:solidFill>
              </a:rPr>
              <a:t>Come to your Census!</a:t>
            </a:r>
            <a:br>
              <a:rPr lang="en-US" sz="4000" b="1" dirty="0">
                <a:solidFill>
                  <a:srgbClr val="FFFFFF"/>
                </a:solidFill>
              </a:rPr>
            </a:br>
            <a:br>
              <a:rPr lang="en-US" sz="4000" b="1" dirty="0">
                <a:solidFill>
                  <a:srgbClr val="FFFFFF"/>
                </a:solidFill>
              </a:rPr>
            </a:br>
            <a:r>
              <a:rPr lang="en-US" sz="3200" b="1" i="1" dirty="0">
                <a:solidFill>
                  <a:srgbClr val="FFFFFF"/>
                </a:solidFill>
              </a:rPr>
              <a:t>The 1926 Irish Census </a:t>
            </a:r>
            <a:r>
              <a:rPr lang="en-US" sz="3200" b="1" dirty="0">
                <a:solidFill>
                  <a:srgbClr val="FFFFFF"/>
                </a:solidFill>
              </a:rPr>
              <a:t>and </a:t>
            </a:r>
            <a:endParaRPr lang="en-US" sz="3200" b="1" i="1" dirty="0">
              <a:solidFill>
                <a:srgbClr val="FFFFFF"/>
              </a:solidFill>
            </a:endParaRPr>
          </a:p>
          <a:p>
            <a:pPr marL="0" indent="0" algn="ctr">
              <a:buNone/>
              <a:defRPr sz="3000">
                <a:latin typeface="Century Gothic"/>
              </a:defRPr>
            </a:pPr>
            <a:r>
              <a:rPr lang="en-US" sz="3200" b="1" i="1" dirty="0">
                <a:solidFill>
                  <a:srgbClr val="FFFFFF"/>
                </a:solidFill>
              </a:rPr>
              <a:t>What It Means for Your Research</a:t>
            </a:r>
            <a:br>
              <a:rPr lang="en-US" sz="2000" b="1" dirty="0">
                <a:solidFill>
                  <a:srgbClr val="FFFFFF"/>
                </a:solidFill>
              </a:rPr>
            </a:br>
            <a:r>
              <a:rPr lang="en-US" sz="2000" b="1" dirty="0">
                <a:solidFill>
                  <a:srgbClr val="FFFFFF"/>
                </a:solidFill>
              </a:rPr>
              <a:t> </a:t>
            </a:r>
            <a:endParaRPr lang="en-US" sz="2400" b="1" dirty="0">
              <a:solidFill>
                <a:srgbClr val="FFFFFF"/>
              </a:solidFill>
            </a:endParaRPr>
          </a:p>
          <a:p>
            <a:pPr marL="0" indent="0" algn="ctr">
              <a:buNone/>
              <a:defRPr sz="3000">
                <a:latin typeface="Century Gothic"/>
              </a:defRPr>
            </a:pPr>
            <a:br>
              <a:rPr lang="en-US" sz="2400" b="1" dirty="0">
                <a:solidFill>
                  <a:srgbClr val="FFFFFF"/>
                </a:solidFill>
              </a:rPr>
            </a:br>
            <a:r>
              <a:rPr lang="en-US" sz="2400" b="1" dirty="0">
                <a:solidFill>
                  <a:srgbClr val="FFFFFF"/>
                </a:solidFill>
              </a:rPr>
              <a:t>Ed Potter</a:t>
            </a:r>
            <a:br>
              <a:rPr lang="en-US" sz="2400" b="1" dirty="0">
                <a:solidFill>
                  <a:srgbClr val="FFFFFF"/>
                </a:solidFill>
              </a:rPr>
            </a:br>
            <a:r>
              <a:rPr lang="en-US" sz="1700" b="1" dirty="0">
                <a:solidFill>
                  <a:srgbClr val="FFFFFF"/>
                </a:solidFill>
              </a:rPr>
              <a:t>Worldwise Family History</a:t>
            </a:r>
          </a:p>
          <a:p>
            <a:pPr marL="0" indent="0" algn="ctr">
              <a:buNone/>
              <a:defRPr sz="3000">
                <a:latin typeface="Century Gothic"/>
              </a:defRPr>
            </a:pPr>
            <a:endParaRPr lang="en-US" sz="2400" b="1" dirty="0">
              <a:solidFill>
                <a:srgbClr val="FFFFFF"/>
              </a:solidFill>
            </a:endParaRP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E1447C26-FCA5-424E-512C-2AD78A850FF7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632869" y="1532795"/>
            <a:ext cx="4055378" cy="40553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243629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2692886-786C-6A78-3581-7A1483E6CE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57250" y="1676400"/>
            <a:ext cx="2857500" cy="3505200"/>
          </a:xfrm>
        </p:spPr>
        <p:txBody>
          <a:bodyPr anchor="t">
            <a:normAutofit/>
          </a:bodyPr>
          <a:lstStyle/>
          <a:p>
            <a:br>
              <a:rPr lang="en-US" sz="3500" b="1" dirty="0">
                <a:latin typeface="Century Gothic" panose="020B0502020202020204" pitchFamily="34" charset="0"/>
              </a:rPr>
            </a:br>
            <a:r>
              <a:rPr lang="en-US" sz="3500" b="1" dirty="0">
                <a:latin typeface="Century Gothic" panose="020B0502020202020204" pitchFamily="34" charset="0"/>
              </a:rPr>
              <a:t>The 1926 Irish Census:</a:t>
            </a:r>
            <a:br>
              <a:rPr lang="en-US" sz="3500" b="1" dirty="0">
                <a:latin typeface="Century Gothic" panose="020B0502020202020204" pitchFamily="34" charset="0"/>
              </a:rPr>
            </a:br>
            <a:r>
              <a:rPr lang="en-US" sz="3500" b="1" dirty="0">
                <a:latin typeface="Century Gothic" panose="020B0502020202020204" pitchFamily="34" charset="0"/>
              </a:rPr>
              <a:t>What We’ll Explore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18A025-76E2-B8E7-BC5D-E05AE861BBA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86202" y="1215483"/>
            <a:ext cx="4914897" cy="4538546"/>
          </a:xfrm>
        </p:spPr>
        <p:txBody>
          <a:bodyPr>
            <a:normAutofit/>
          </a:bodyPr>
          <a:lstStyle/>
          <a:p>
            <a:r>
              <a:rPr lang="en-US" sz="2800" b="1" dirty="0">
                <a:solidFill>
                  <a:schemeClr val="tx1">
                    <a:alpha val="55000"/>
                  </a:schemeClr>
                </a:solidFill>
                <a:latin typeface="Century Gothic" panose="020B0502020202020204" pitchFamily="34" charset="0"/>
              </a:rPr>
              <a:t>Historical Context  </a:t>
            </a:r>
          </a:p>
          <a:p>
            <a:r>
              <a:rPr lang="en-US" sz="2800" b="1" dirty="0">
                <a:solidFill>
                  <a:schemeClr val="tx1">
                    <a:alpha val="55000"/>
                  </a:schemeClr>
                </a:solidFill>
                <a:latin typeface="Century Gothic" panose="020B0502020202020204" pitchFamily="34" charset="0"/>
              </a:rPr>
              <a:t>Why This Census Matters</a:t>
            </a:r>
          </a:p>
          <a:p>
            <a:r>
              <a:rPr lang="en-US" sz="2800" b="1" dirty="0">
                <a:solidFill>
                  <a:schemeClr val="tx1">
                    <a:alpha val="55000"/>
                  </a:schemeClr>
                </a:solidFill>
                <a:latin typeface="Century Gothic" panose="020B0502020202020204" pitchFamily="34" charset="0"/>
              </a:rPr>
              <a:t>Genealogical Value </a:t>
            </a:r>
          </a:p>
          <a:p>
            <a:r>
              <a:rPr lang="en-US" sz="2800" b="1" dirty="0">
                <a:solidFill>
                  <a:schemeClr val="tx1">
                    <a:alpha val="55000"/>
                  </a:schemeClr>
                </a:solidFill>
                <a:latin typeface="Century Gothic" panose="020B0502020202020204" pitchFamily="34" charset="0"/>
              </a:rPr>
              <a:t>What the Census Contains </a:t>
            </a:r>
          </a:p>
          <a:p>
            <a:pPr lvl="1"/>
            <a:r>
              <a:rPr lang="en-US" b="1" dirty="0">
                <a:solidFill>
                  <a:schemeClr val="tx1">
                    <a:alpha val="55000"/>
                  </a:schemeClr>
                </a:solidFill>
                <a:latin typeface="Century Gothic" panose="020B0502020202020204" pitchFamily="34" charset="0"/>
              </a:rPr>
              <a:t>Households (Form A)</a:t>
            </a:r>
          </a:p>
          <a:p>
            <a:pPr lvl="1"/>
            <a:r>
              <a:rPr lang="en-US" b="1" dirty="0">
                <a:solidFill>
                  <a:schemeClr val="tx1">
                    <a:alpha val="55000"/>
                  </a:schemeClr>
                </a:solidFill>
                <a:latin typeface="Century Gothic" panose="020B0502020202020204" pitchFamily="34" charset="0"/>
              </a:rPr>
              <a:t>Buildings (Form B)</a:t>
            </a:r>
          </a:p>
          <a:p>
            <a:r>
              <a:rPr lang="en-US" sz="2800" b="1" dirty="0">
                <a:solidFill>
                  <a:schemeClr val="tx1">
                    <a:alpha val="55000"/>
                  </a:schemeClr>
                </a:solidFill>
                <a:latin typeface="Century Gothic" panose="020B0502020202020204" pitchFamily="34" charset="0"/>
              </a:rPr>
              <a:t>Key New Features </a:t>
            </a:r>
          </a:p>
          <a:p>
            <a:r>
              <a:rPr lang="en-US" sz="2800" b="1" dirty="0">
                <a:solidFill>
                  <a:schemeClr val="tx1">
                    <a:alpha val="55000"/>
                  </a:schemeClr>
                </a:solidFill>
                <a:latin typeface="Century Gothic" panose="020B0502020202020204" pitchFamily="34" charset="0"/>
              </a:rPr>
              <a:t>Demo: Access &amp; Use  </a:t>
            </a:r>
          </a:p>
        </p:txBody>
      </p:sp>
    </p:spTree>
    <p:extLst>
      <p:ext uri="{BB962C8B-B14F-4D97-AF65-F5344CB8AC3E}">
        <p14:creationId xmlns:p14="http://schemas.microsoft.com/office/powerpoint/2010/main" val="36247564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BE87242-3848-A15F-EF24-235357A2CD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" name="Slide Background Fill">
            <a:extLst>
              <a:ext uri="{FF2B5EF4-FFF2-40B4-BE49-F238E27FC236}">
                <a16:creationId xmlns:a16="http://schemas.microsoft.com/office/drawing/2014/main" id="{4ADDEA77-F64F-15BA-D72B-051BEB76927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7BFD39C7-69D9-F90E-95B0-C90E95C5866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136" y="0"/>
            <a:ext cx="9141711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182136EE-2452-5534-2C05-AE5BE0BC56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Color Cover">
              <a:extLst>
                <a:ext uri="{FF2B5EF4-FFF2-40B4-BE49-F238E27FC236}">
                  <a16:creationId xmlns:a16="http://schemas.microsoft.com/office/drawing/2014/main" id="{43181BBD-7B19-D6F1-3163-20591C308E0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C6A774F-C748-75C4-B5B7-39E36CE98E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8459" y="598259"/>
            <a:ext cx="8167081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DDD096EC-11FC-A421-A712-45747D5EE13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Color">
              <a:extLst>
                <a:ext uri="{FF2B5EF4-FFF2-40B4-BE49-F238E27FC236}">
                  <a16:creationId xmlns:a16="http://schemas.microsoft.com/office/drawing/2014/main" id="{8A33FC98-B311-B850-EE4D-F03BA154B6F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8DCD9583-EF35-7402-F744-EDB3A72252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9D5F138-97D1-D63F-D3A6-24DB6BFE8D3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76BF5ED5-4ABC-4D73-B0F1-EA62DA351BF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276EF35B-0A9C-69FC-2C55-D7E04C5AAA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6596633-04A7-6D77-2C40-231D9F713F1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6ACF4A7-8498-1215-5152-B29729320E2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28F3FEF-0281-0718-2F35-9250CB2A7F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261592E5-09AB-38AA-C204-E4C1134ADE7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D7C932C3-55A0-DD9C-C724-1E954D478A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2813" y="757996"/>
            <a:ext cx="8057662" cy="599549"/>
          </a:xfrm>
        </p:spPr>
        <p:txBody>
          <a:bodyPr anchor="ctr">
            <a:normAutofit/>
          </a:bodyPr>
          <a:lstStyle/>
          <a:p>
            <a:pPr>
              <a:defRPr sz="4000" b="1">
                <a:latin typeface="Century Gothic"/>
              </a:defRPr>
            </a:pPr>
            <a:r>
              <a:rPr lang="en-US" sz="3200" dirty="0">
                <a:solidFill>
                  <a:schemeClr val="bg1"/>
                </a:solidFill>
              </a:rPr>
              <a:t>Historical Context of Irish Censuses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1AA7645-465D-BB01-14CD-86EB7781381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2531" y="1129412"/>
            <a:ext cx="8167081" cy="5103925"/>
          </a:xfrm>
        </p:spPr>
        <p:txBody>
          <a:bodyPr anchor="ctr">
            <a:normAutofit/>
          </a:bodyPr>
          <a:lstStyle/>
          <a:p>
            <a:pPr>
              <a:spcBef>
                <a:spcPts val="0"/>
              </a:spcBef>
              <a:defRPr sz="3000">
                <a:latin typeface="Century Gothic"/>
              </a:defRPr>
            </a:pP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Beginning in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1821,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 the Irish census was taken every decade on a year ending in “1” until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1911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.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However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: </a:t>
            </a:r>
          </a:p>
          <a:p>
            <a:pPr>
              <a:spcBef>
                <a:spcPts val="0"/>
              </a:spcBef>
              <a:defRPr sz="3000">
                <a:latin typeface="Century Gothic"/>
              </a:defRPr>
            </a:pPr>
            <a:endParaRPr lang="en-US" sz="2400" dirty="0">
              <a:solidFill>
                <a:schemeClr val="bg1"/>
              </a:solidFill>
              <a:latin typeface="Century Gothic" panose="020B0502020202020204" pitchFamily="34" charset="0"/>
            </a:endParaRPr>
          </a:p>
          <a:p>
            <a:pPr lvl="1">
              <a:spcBef>
                <a:spcPts val="0"/>
              </a:spcBef>
              <a:defRPr sz="3000">
                <a:latin typeface="Century Gothic"/>
              </a:defRPr>
            </a:pP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During the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Irish Civil War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, in June 1922, the Public Record Office fire resulted in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the destruction of most returns for the </a:t>
            </a:r>
            <a:r>
              <a:rPr lang="en-US" sz="2400" b="1" i="1" dirty="0">
                <a:solidFill>
                  <a:schemeClr val="bg1"/>
                </a:solidFill>
                <a:latin typeface="Century Gothic" panose="020B0502020202020204" pitchFamily="34" charset="0"/>
              </a:rPr>
              <a:t>censuses from 1821 to 1851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. </a:t>
            </a:r>
          </a:p>
          <a:p>
            <a:pPr lvl="1">
              <a:spcBef>
                <a:spcPts val="0"/>
              </a:spcBef>
              <a:defRPr sz="3000">
                <a:latin typeface="Century Gothic"/>
              </a:defRPr>
            </a:pPr>
            <a:endParaRPr lang="en-US" sz="2400" dirty="0">
              <a:solidFill>
                <a:schemeClr val="bg1"/>
              </a:solidFill>
              <a:latin typeface="Century Gothic" panose="020B0502020202020204" pitchFamily="34" charset="0"/>
            </a:endParaRPr>
          </a:p>
          <a:p>
            <a:pPr lvl="1">
              <a:spcBef>
                <a:spcPts val="0"/>
              </a:spcBef>
              <a:defRPr sz="3000">
                <a:latin typeface="Century Gothic"/>
              </a:defRPr>
            </a:pP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Due to a decision from British bureaucrats,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the censuses 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from </a:t>
            </a:r>
            <a:r>
              <a:rPr lang="en-US" sz="2400" b="1" i="1" dirty="0">
                <a:solidFill>
                  <a:schemeClr val="bg1"/>
                </a:solidFill>
                <a:latin typeface="Century Gothic" panose="020B0502020202020204" pitchFamily="34" charset="0"/>
              </a:rPr>
              <a:t>1861 and 1871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 were destroyed after they were taken.¹</a:t>
            </a:r>
          </a:p>
        </p:txBody>
      </p:sp>
    </p:spTree>
    <p:extLst>
      <p:ext uri="{BB962C8B-B14F-4D97-AF65-F5344CB8AC3E}">
        <p14:creationId xmlns:p14="http://schemas.microsoft.com/office/powerpoint/2010/main" val="33616922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3A7A00F-B8E7-6B8A-01B1-95BCB2ABCB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" name="Slide Background Fill">
            <a:extLst>
              <a:ext uri="{FF2B5EF4-FFF2-40B4-BE49-F238E27FC236}">
                <a16:creationId xmlns:a16="http://schemas.microsoft.com/office/drawing/2014/main" id="{8A62481A-2213-CC35-8C90-96206528064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507EC4CA-731F-D8A8-1F4C-15677DBD9C3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136" y="0"/>
            <a:ext cx="9141711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44017F4F-F347-4087-491E-01B73E23832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Color Cover">
              <a:extLst>
                <a:ext uri="{FF2B5EF4-FFF2-40B4-BE49-F238E27FC236}">
                  <a16:creationId xmlns:a16="http://schemas.microsoft.com/office/drawing/2014/main" id="{26E827DE-D81C-8475-0232-3E7A9BA9C9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90131A5-98A3-B0D8-328A-6F58F544E50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8459" y="598259"/>
            <a:ext cx="8167081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697039E5-B3EF-CDFD-09CA-6B6642A75BD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Color">
              <a:extLst>
                <a:ext uri="{FF2B5EF4-FFF2-40B4-BE49-F238E27FC236}">
                  <a16:creationId xmlns:a16="http://schemas.microsoft.com/office/drawing/2014/main" id="{57CEA5D3-2227-BB1B-16B2-61F77B8BF26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BB5EF8AE-136D-67A6-8AE2-93500E0C05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15BDC64-1D89-C2A0-2FDE-4D5C57D349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C35CD669-3AF4-ABC8-EDFD-C2295429F65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E40F1DC-C9F0-3CA6-DA3C-0673C5767D0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8562FAD5-D508-BC29-285A-62173A345E2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0325E8E-8E0E-C8D8-02FD-D6EC52125BD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FA94F411-32F2-4D56-293E-C80B0198C6B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7635BD7-60AD-0E8D-830E-A392185D6DC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BCEDA2F-AA1F-4EA5-DF62-ABC0A916174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2813" y="554794"/>
            <a:ext cx="8057662" cy="599549"/>
          </a:xfrm>
        </p:spPr>
        <p:txBody>
          <a:bodyPr anchor="ctr">
            <a:normAutofit/>
          </a:bodyPr>
          <a:lstStyle/>
          <a:p>
            <a:pPr>
              <a:defRPr sz="4000" b="1">
                <a:latin typeface="Century Gothic"/>
              </a:defRPr>
            </a:pPr>
            <a:r>
              <a:rPr lang="en-US" sz="3200" dirty="0">
                <a:solidFill>
                  <a:schemeClr val="bg1"/>
                </a:solidFill>
              </a:rPr>
              <a:t>Historical Context of Irish Censuses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88CDB5C-9A07-19C7-1B24-DA3BCF92BF9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8719" y="1117961"/>
            <a:ext cx="8167081" cy="5239065"/>
          </a:xfrm>
        </p:spPr>
        <p:txBody>
          <a:bodyPr anchor="ctr">
            <a:normAutofit fontScale="92500"/>
          </a:bodyPr>
          <a:lstStyle/>
          <a:p>
            <a:pPr>
              <a:spcBef>
                <a:spcPts val="0"/>
              </a:spcBef>
              <a:defRPr sz="3000">
                <a:latin typeface="Century Gothic"/>
              </a:defRPr>
            </a:pP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During World War I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, the censuses of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1881 and 1891, 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were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pulped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 because of the paper shortage at the time.</a:t>
            </a:r>
          </a:p>
          <a:p>
            <a:pPr>
              <a:spcBef>
                <a:spcPts val="0"/>
              </a:spcBef>
              <a:defRPr sz="3000">
                <a:latin typeface="Century Gothic"/>
              </a:defRPr>
            </a:pPr>
            <a:endParaRPr lang="en-US" sz="2400" dirty="0">
              <a:solidFill>
                <a:schemeClr val="bg1"/>
              </a:solidFill>
              <a:latin typeface="Century Gothic" panose="020B0502020202020204" pitchFamily="34" charset="0"/>
            </a:endParaRPr>
          </a:p>
          <a:p>
            <a:pPr>
              <a:spcBef>
                <a:spcPts val="0"/>
              </a:spcBef>
              <a:defRPr sz="3000">
                <a:latin typeface="Century Gothic"/>
              </a:defRPr>
            </a:pP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While we have full access to the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1901 and 1911 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censuses, the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scheduled 1921 census 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was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canceled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 due to the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Irish War of Independence (1919–1921) 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and further delayed due to the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Irish Civil War (1922-1923) 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and consequent formation of the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Irish Free State.</a:t>
            </a:r>
          </a:p>
          <a:p>
            <a:pPr>
              <a:spcBef>
                <a:spcPts val="0"/>
              </a:spcBef>
              <a:defRPr sz="3000">
                <a:latin typeface="Century Gothic"/>
              </a:defRPr>
            </a:pPr>
            <a:endParaRPr lang="en-US" sz="2400" dirty="0">
              <a:solidFill>
                <a:schemeClr val="bg1"/>
              </a:solidFill>
              <a:latin typeface="Century Gothic" panose="020B0502020202020204" pitchFamily="34" charset="0"/>
            </a:endParaRPr>
          </a:p>
          <a:p>
            <a:pPr>
              <a:spcBef>
                <a:spcPts val="0"/>
              </a:spcBef>
              <a:defRPr sz="3000">
                <a:latin typeface="Century Gothic"/>
              </a:defRPr>
            </a:pP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A census was proposed in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1924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 (rejected); revived in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1925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 and confirmed for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April 18, 1926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; </a:t>
            </a:r>
          </a:p>
          <a:p>
            <a:pPr>
              <a:spcBef>
                <a:spcPts val="0"/>
              </a:spcBef>
              <a:defRPr sz="3000">
                <a:latin typeface="Century Gothic"/>
              </a:defRPr>
            </a:pPr>
            <a:endParaRPr lang="en-US" sz="2400" dirty="0">
              <a:solidFill>
                <a:schemeClr val="bg1"/>
              </a:solidFill>
              <a:latin typeface="Century Gothic" panose="020B0502020202020204" pitchFamily="34" charset="0"/>
            </a:endParaRPr>
          </a:p>
          <a:p>
            <a:pPr>
              <a:spcBef>
                <a:spcPts val="0"/>
              </a:spcBef>
              <a:defRPr sz="3000">
                <a:latin typeface="Century Gothic"/>
              </a:defRPr>
            </a:pP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Next censuses held in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1936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 and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1946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 with regular </a:t>
            </a:r>
            <a:r>
              <a:rPr lang="en-US" sz="2400" b="1" dirty="0">
                <a:solidFill>
                  <a:schemeClr val="bg1"/>
                </a:solidFill>
                <a:latin typeface="Century Gothic" panose="020B0502020202020204" pitchFamily="34" charset="0"/>
              </a:rPr>
              <a:t>five-year censuses beginning in 1951 </a:t>
            </a:r>
            <a:r>
              <a:rPr lang="en-US" sz="2400" dirty="0">
                <a:solidFill>
                  <a:schemeClr val="bg1"/>
                </a:solidFill>
                <a:latin typeface="Century Gothic" panose="020B0502020202020204" pitchFamily="34" charset="0"/>
              </a:rPr>
              <a:t>after Ireland became a republic (with some exceptions).</a:t>
            </a:r>
            <a:endParaRPr lang="en-US" sz="2400" baseline="300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55174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130A8DF-AE88-7127-9B99-806FC528DC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" name="Slide Background Fill">
            <a:extLst>
              <a:ext uri="{FF2B5EF4-FFF2-40B4-BE49-F238E27FC236}">
                <a16:creationId xmlns:a16="http://schemas.microsoft.com/office/drawing/2014/main" id="{2A596A30-B9BF-D14D-6552-105DC24C7C8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2F70DD8-8ECD-B630-128D-06FBECEDEAD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136" y="0"/>
            <a:ext cx="9141711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3218571C-AD7D-6861-B5B6-4FDE1751EFC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Color Cover">
              <a:extLst>
                <a:ext uri="{FF2B5EF4-FFF2-40B4-BE49-F238E27FC236}">
                  <a16:creationId xmlns:a16="http://schemas.microsoft.com/office/drawing/2014/main" id="{9A928A0B-FA34-4BCA-2F55-B580B56F073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DFA027F4-A775-790D-89B7-E34D9E4575A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8459" y="598259"/>
            <a:ext cx="8167081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A2E045A1-69D5-6984-06DD-2A422E6BDF8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Color">
              <a:extLst>
                <a:ext uri="{FF2B5EF4-FFF2-40B4-BE49-F238E27FC236}">
                  <a16:creationId xmlns:a16="http://schemas.microsoft.com/office/drawing/2014/main" id="{6BB86873-F585-52F7-8771-DA5EEA0481C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8F8509D-0855-BA3D-E8B3-65D61F37AC5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5A1D558-4386-0DEE-7681-468BB914614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05081886-5612-A609-810A-CC458D4BE43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0D57A86-22F6-AC86-31A8-492A2A3E44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42AD9999-0096-BEE7-C2E9-AB07FF589D1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5DC79D2-E063-BC27-A15D-9CB0CA856EE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231451C8-76DD-4FB4-ED81-28ADCA6C0FB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3746177-98CB-8664-4A4B-01236CDB17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6DD23D2-8C38-4F33-2F20-AD130E8304B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2531" y="917104"/>
            <a:ext cx="2541971" cy="5160789"/>
          </a:xfrm>
        </p:spPr>
        <p:txBody>
          <a:bodyPr anchor="ctr">
            <a:normAutofit/>
          </a:bodyPr>
          <a:lstStyle/>
          <a:p>
            <a:pPr algn="l">
              <a:defRPr sz="4000" b="1">
                <a:latin typeface="Century Gothic"/>
              </a:defRPr>
            </a:pPr>
            <a:r>
              <a:rPr lang="en-US" sz="4200" dirty="0">
                <a:solidFill>
                  <a:schemeClr val="bg1"/>
                </a:solidFill>
              </a:rPr>
              <a:t>Why This Census Matters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A6ACEF2-32B7-6535-27A3-6CCF69A88C6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51993" y="578999"/>
            <a:ext cx="6084276" cy="5680742"/>
          </a:xfrm>
        </p:spPr>
        <p:txBody>
          <a:bodyPr anchor="t" anchorCtr="0">
            <a:noAutofit/>
          </a:bodyPr>
          <a:lstStyle/>
          <a:p>
            <a:pPr marL="0" indent="0">
              <a:buNone/>
              <a:defRPr sz="3000">
                <a:latin typeface="Century Gothic"/>
              </a:defRPr>
            </a:pPr>
            <a:r>
              <a:rPr lang="en-US" sz="2800" b="1" dirty="0">
                <a:solidFill>
                  <a:schemeClr val="bg1"/>
                </a:solidFill>
              </a:rPr>
              <a:t>Bridges a 15-year gap </a:t>
            </a:r>
            <a:r>
              <a:rPr lang="en-US" sz="2800" dirty="0">
                <a:solidFill>
                  <a:schemeClr val="bg1"/>
                </a:solidFill>
              </a:rPr>
              <a:t>since the last census in 1911:</a:t>
            </a:r>
          </a:p>
          <a:p>
            <a:r>
              <a:rPr lang="en-US" sz="2100" b="1" dirty="0">
                <a:solidFill>
                  <a:schemeClr val="bg1"/>
                </a:solidFill>
                <a:latin typeface="Century Gothic" panose="020B0502020202020204" pitchFamily="34" charset="0"/>
              </a:rPr>
              <a:t>World War I:</a:t>
            </a:r>
            <a:r>
              <a:rPr lang="en-US" sz="2100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US" sz="21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1914–1918</a:t>
            </a:r>
            <a:r>
              <a:rPr lang="en-US" sz="2100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</a:p>
          <a:p>
            <a:r>
              <a:rPr lang="en-US" sz="2100" b="1" dirty="0">
                <a:solidFill>
                  <a:schemeClr val="bg1"/>
                </a:solidFill>
                <a:latin typeface="Century Gothic" panose="020B0502020202020204" pitchFamily="34" charset="0"/>
              </a:rPr>
              <a:t>Easter Rising:</a:t>
            </a:r>
            <a:r>
              <a:rPr lang="en-US" sz="2100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US" sz="21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1916</a:t>
            </a:r>
            <a:r>
              <a:rPr lang="en-US" sz="2100" dirty="0">
                <a:solidFill>
                  <a:schemeClr val="bg1"/>
                </a:solidFill>
                <a:latin typeface="Century Gothic" panose="020B0502020202020204" pitchFamily="34" charset="0"/>
              </a:rPr>
              <a:t> (24–29 April) </a:t>
            </a:r>
          </a:p>
          <a:p>
            <a:r>
              <a:rPr lang="en-US" sz="2100" b="1" dirty="0">
                <a:solidFill>
                  <a:schemeClr val="bg1"/>
                </a:solidFill>
                <a:latin typeface="Century Gothic" panose="020B0502020202020204" pitchFamily="34" charset="0"/>
              </a:rPr>
              <a:t>Irish War of Independence:</a:t>
            </a:r>
            <a:r>
              <a:rPr lang="en-US" sz="2100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US" sz="21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1919–1921</a:t>
            </a:r>
            <a:r>
              <a:rPr lang="en-US" sz="2100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</a:p>
          <a:p>
            <a:r>
              <a:rPr lang="en-US" sz="2100" b="1" dirty="0">
                <a:solidFill>
                  <a:schemeClr val="bg1"/>
                </a:solidFill>
                <a:latin typeface="Century Gothic" panose="020B0502020202020204" pitchFamily="34" charset="0"/>
              </a:rPr>
              <a:t>Partition of Ireland:</a:t>
            </a:r>
            <a:r>
              <a:rPr lang="en-US" sz="2100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US" sz="21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1920–1921</a:t>
            </a:r>
            <a:r>
              <a:rPr lang="en-US" sz="2100" dirty="0">
                <a:solidFill>
                  <a:schemeClr val="bg1"/>
                </a:solidFill>
                <a:latin typeface="Century Gothic" panose="020B0502020202020204" pitchFamily="34" charset="0"/>
              </a:rPr>
              <a:t> — legally established under the Government of Ireland Act 1920 and implemented in 1921 </a:t>
            </a:r>
          </a:p>
          <a:p>
            <a:r>
              <a:rPr lang="en-US" sz="2100" b="1" dirty="0">
                <a:solidFill>
                  <a:schemeClr val="bg1"/>
                </a:solidFill>
                <a:latin typeface="Century Gothic" panose="020B0502020202020204" pitchFamily="34" charset="0"/>
              </a:rPr>
              <a:t>Anglo-Irish Treaty:</a:t>
            </a:r>
            <a:r>
              <a:rPr lang="en-US" sz="2100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US" sz="21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1921</a:t>
            </a:r>
            <a:r>
              <a:rPr lang="en-US" sz="2100" dirty="0">
                <a:solidFill>
                  <a:schemeClr val="bg1"/>
                </a:solidFill>
                <a:latin typeface="Century Gothic" panose="020B0502020202020204" pitchFamily="34" charset="0"/>
              </a:rPr>
              <a:t> (signed 6 December; approved in January 1922) </a:t>
            </a:r>
          </a:p>
          <a:p>
            <a:r>
              <a:rPr lang="en-US" sz="2100" b="1" dirty="0">
                <a:solidFill>
                  <a:schemeClr val="bg1"/>
                </a:solidFill>
                <a:latin typeface="Century Gothic" panose="020B0502020202020204" pitchFamily="34" charset="0"/>
              </a:rPr>
              <a:t>Irish Civil War:</a:t>
            </a:r>
            <a:r>
              <a:rPr lang="en-US" sz="2100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US" sz="21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1922–1923</a:t>
            </a:r>
            <a:r>
              <a:rPr lang="en-US" sz="2100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</a:p>
          <a:p>
            <a:r>
              <a:rPr lang="en-US" sz="2100" b="1" dirty="0">
                <a:solidFill>
                  <a:schemeClr val="bg1"/>
                </a:solidFill>
                <a:latin typeface="Century Gothic" panose="020B0502020202020204" pitchFamily="34" charset="0"/>
              </a:rPr>
              <a:t>Spanish Flu pandemic in Ireland:</a:t>
            </a:r>
            <a:r>
              <a:rPr lang="en-US" sz="2100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US" sz="21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1918–1919</a:t>
            </a:r>
            <a:r>
              <a:rPr lang="en-US" sz="2100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</a:p>
          <a:p>
            <a:r>
              <a:rPr lang="en-US" sz="2100" b="1" dirty="0">
                <a:solidFill>
                  <a:schemeClr val="bg1"/>
                </a:solidFill>
                <a:latin typeface="Century Gothic" panose="020B0502020202020204" pitchFamily="34" charset="0"/>
              </a:rPr>
              <a:t>Irish Free State:</a:t>
            </a:r>
            <a:r>
              <a:rPr lang="en-US" sz="2100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US" sz="21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1922–1937</a:t>
            </a:r>
            <a:r>
              <a:rPr lang="en-US" sz="2100" dirty="0">
                <a:solidFill>
                  <a:schemeClr val="bg1"/>
                </a:solidFill>
                <a:latin typeface="Century Gothic" panose="020B0502020202020204" pitchFamily="34" charset="0"/>
              </a:rPr>
              <a:t> — formally established 6 December 1922</a:t>
            </a:r>
          </a:p>
          <a:p>
            <a:pPr>
              <a:defRPr sz="3000">
                <a:latin typeface="Century Gothic"/>
              </a:defRPr>
            </a:pPr>
            <a:endParaRPr lang="en-US" sz="2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9802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45" name="Slide Background Fill">
            <a:extLst>
              <a:ext uri="{FF2B5EF4-FFF2-40B4-BE49-F238E27FC236}">
                <a16:creationId xmlns:a16="http://schemas.microsoft.com/office/drawing/2014/main" id="{913AE63C-D5B4-45D1-ACFC-648CFFCF980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6536E295-EF5B-4BE9-A4CB-D5C581AAA99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48" name="Color">
              <a:extLst>
                <a:ext uri="{FF2B5EF4-FFF2-40B4-BE49-F238E27FC236}">
                  <a16:creationId xmlns:a16="http://schemas.microsoft.com/office/drawing/2014/main" id="{9EDFE04B-BA3D-4E70-8E8D-3130980E001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9" name="Color">
              <a:extLst>
                <a:ext uri="{FF2B5EF4-FFF2-40B4-BE49-F238E27FC236}">
                  <a16:creationId xmlns:a16="http://schemas.microsoft.com/office/drawing/2014/main" id="{9B9AA2D3-5BB5-441E-AE46-54B87F25148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5" name="Picture 4">
            <a:extLst>
              <a:ext uri="{FF2B5EF4-FFF2-40B4-BE49-F238E27FC236}">
                <a16:creationId xmlns:a16="http://schemas.microsoft.com/office/drawing/2014/main" id="{8EE22EE7-51AA-9DAE-2A68-4565FF4901F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647"/>
          <a:stretch>
            <a:fillRect/>
          </a:stretch>
        </p:blipFill>
        <p:spPr>
          <a:xfrm>
            <a:off x="3156438" y="315894"/>
            <a:ext cx="5797798" cy="6390118"/>
          </a:xfrm>
          <a:prstGeom prst="rect">
            <a:avLst/>
          </a:prstGeom>
        </p:spPr>
      </p:pic>
      <p:grpSp>
        <p:nvGrpSpPr>
          <p:cNvPr id="51" name="Group 50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4BA6C2B2-8803-28DF-AA2D-EE45214039F0}"/>
              </a:ext>
            </a:extLst>
          </p:cNvPr>
          <p:cNvSpPr txBox="1"/>
          <p:nvPr/>
        </p:nvSpPr>
        <p:spPr>
          <a:xfrm>
            <a:off x="230452" y="355642"/>
            <a:ext cx="2877180" cy="63401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200" dirty="0">
                <a:solidFill>
                  <a:schemeClr val="bg1"/>
                </a:solidFill>
                <a:latin typeface="Century Gothic" panose="020B0502020202020204" pitchFamily="34" charset="0"/>
              </a:rPr>
              <a:t>The </a:t>
            </a:r>
            <a:r>
              <a:rPr lang="en-US" sz="2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1926 Census only </a:t>
            </a:r>
            <a:r>
              <a:rPr lang="en-US" sz="2200" dirty="0">
                <a:solidFill>
                  <a:schemeClr val="bg1"/>
                </a:solidFill>
                <a:latin typeface="Century Gothic" panose="020B0502020202020204" pitchFamily="34" charset="0"/>
              </a:rPr>
              <a:t>covers the </a:t>
            </a:r>
            <a:r>
              <a:rPr lang="en-US" sz="2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26 counties </a:t>
            </a:r>
            <a:r>
              <a:rPr lang="en-US" sz="2200" dirty="0">
                <a:solidFill>
                  <a:schemeClr val="bg1"/>
                </a:solidFill>
                <a:latin typeface="Century Gothic" panose="020B0502020202020204" pitchFamily="34" charset="0"/>
              </a:rPr>
              <a:t>of what is now the </a:t>
            </a:r>
            <a:r>
              <a:rPr lang="en-US" sz="2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Republic of Ireland </a:t>
            </a:r>
            <a:r>
              <a:rPr lang="en-US" sz="2200" dirty="0">
                <a:solidFill>
                  <a:schemeClr val="bg1"/>
                </a:solidFill>
                <a:latin typeface="Century Gothic" panose="020B0502020202020204" pitchFamily="34" charset="0"/>
              </a:rPr>
              <a:t>(then the Irish Free State)</a:t>
            </a:r>
            <a:br>
              <a:rPr lang="en-US" sz="2200" b="1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endParaRPr lang="en-US" sz="2200" dirty="0">
              <a:solidFill>
                <a:schemeClr val="bg1"/>
              </a:solidFill>
              <a:latin typeface="Century Gothic" panose="020B0502020202020204" pitchFamily="34" charset="0"/>
            </a:endParaRPr>
          </a:p>
          <a:p>
            <a:r>
              <a:rPr lang="en-US" sz="2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It does </a:t>
            </a:r>
            <a:r>
              <a:rPr lang="en-US" sz="2200" b="1" u="sng" dirty="0">
                <a:solidFill>
                  <a:schemeClr val="bg1"/>
                </a:solidFill>
                <a:latin typeface="Century Gothic" panose="020B0502020202020204" pitchFamily="34" charset="0"/>
              </a:rPr>
              <a:t>not</a:t>
            </a:r>
            <a:r>
              <a:rPr lang="en-US" sz="2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 include the 6 counties of Northern Ireland</a:t>
            </a:r>
            <a:r>
              <a:rPr lang="en-US" sz="2200" dirty="0">
                <a:solidFill>
                  <a:schemeClr val="bg1"/>
                </a:solidFill>
                <a:latin typeface="Century Gothic" panose="020B0502020202020204" pitchFamily="34" charset="0"/>
              </a:rPr>
              <a:t>, </a:t>
            </a:r>
            <a:r>
              <a:rPr lang="en-US" sz="2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part of the UK.</a:t>
            </a:r>
            <a:br>
              <a:rPr lang="en-US" sz="2200" b="1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endParaRPr lang="en-US" sz="2000" dirty="0">
              <a:solidFill>
                <a:schemeClr val="bg1"/>
              </a:solidFill>
              <a:latin typeface="Century Gothic" panose="020B0502020202020204" pitchFamily="34" charset="0"/>
            </a:endParaRPr>
          </a:p>
          <a:p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While </a:t>
            </a:r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Northern Ireland 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did take a corresponding census in 1926, it did </a:t>
            </a:r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not survive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.</a:t>
            </a:r>
          </a:p>
          <a:p>
            <a:endParaRPr lang="en-US" dirty="0">
              <a:solidFill>
                <a:schemeClr val="bg1"/>
              </a:solidFill>
              <a:latin typeface="Century Gothic" panose="020B0502020202020204" pitchFamily="34" charset="0"/>
            </a:endParaRPr>
          </a:p>
          <a:p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Their next census is in </a:t>
            </a:r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1937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, so that’s another 11 years to wait.</a:t>
            </a:r>
            <a:endParaRPr lang="en-US" sz="2000" dirty="0">
              <a:solidFill>
                <a:schemeClr val="bg1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54B6F6A-E16B-0123-E767-AAE45333D3DD}"/>
              </a:ext>
            </a:extLst>
          </p:cNvPr>
          <p:cNvSpPr txBox="1"/>
          <p:nvPr/>
        </p:nvSpPr>
        <p:spPr>
          <a:xfrm>
            <a:off x="3288322" y="334110"/>
            <a:ext cx="55655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Irish Free State vs. Northern Ireland</a:t>
            </a:r>
          </a:p>
        </p:txBody>
      </p:sp>
    </p:spTree>
    <p:extLst>
      <p:ext uri="{BB962C8B-B14F-4D97-AF65-F5344CB8AC3E}">
        <p14:creationId xmlns:p14="http://schemas.microsoft.com/office/powerpoint/2010/main" val="1697549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B805642-7772-B70D-E38D-89074E5D6D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" name="Slide Background Fill">
            <a:extLst>
              <a:ext uri="{FF2B5EF4-FFF2-40B4-BE49-F238E27FC236}">
                <a16:creationId xmlns:a16="http://schemas.microsoft.com/office/drawing/2014/main" id="{C1E3C19B-7954-4F13-F79A-D57BBBF844F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C8C76882-3034-B8A9-C62F-2476959FFD9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136" y="0"/>
            <a:ext cx="9141711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021827ED-EC7C-4B44-4392-A6A11A6560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Color Cover">
              <a:extLst>
                <a:ext uri="{FF2B5EF4-FFF2-40B4-BE49-F238E27FC236}">
                  <a16:creationId xmlns:a16="http://schemas.microsoft.com/office/drawing/2014/main" id="{FD24EA2B-F3CA-9162-A15C-CDE5220B3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5052D139-DB6C-87AC-3DF7-9EA9A0D4EA2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8459" y="598259"/>
            <a:ext cx="8167081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EEC8F8F9-0B94-352A-699B-F076C73813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Color">
              <a:extLst>
                <a:ext uri="{FF2B5EF4-FFF2-40B4-BE49-F238E27FC236}">
                  <a16:creationId xmlns:a16="http://schemas.microsoft.com/office/drawing/2014/main" id="{FF94B7F5-FFE4-E7E2-8DA7-2100BF30BD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6C280305-EE54-921A-6632-4608217AC52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D03414D-D271-DE3E-E767-98B5AB90A58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C66BA86A-6805-6636-3D14-B9431842E03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6CBA9C9-326E-E786-7A11-C0CECBE6FCD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D6D98DA-CC80-AF8E-1DE8-D4B6088DD0A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C711E2B-D61F-EDEE-35E7-DEE4AE9A7FA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FC59DB3-57E0-A5B2-93CB-BFB12AF153F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79CD523-524F-E9DA-AD44-E90475A88DC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3C8B2FD-7718-569F-C938-12ADE6B665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9761" y="617931"/>
            <a:ext cx="8224477" cy="637869"/>
          </a:xfrm>
        </p:spPr>
        <p:txBody>
          <a:bodyPr anchor="ctr">
            <a:noAutofit/>
          </a:bodyPr>
          <a:lstStyle/>
          <a:p>
            <a:pPr>
              <a:defRPr sz="4000" b="1">
                <a:latin typeface="Century Gothic"/>
              </a:defRPr>
            </a:pPr>
            <a:r>
              <a:rPr lang="en-US" sz="3600" dirty="0">
                <a:solidFill>
                  <a:schemeClr val="bg1"/>
                </a:solidFill>
              </a:rPr>
              <a:t>Supports ancestral origin discovery 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E7C42F-3638-0414-66E5-33E1A6DA14C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2531" y="1336707"/>
            <a:ext cx="8191707" cy="5454243"/>
          </a:xfrm>
        </p:spPr>
        <p:txBody>
          <a:bodyPr anchor="t" anchorCtr="0">
            <a:noAutofit/>
          </a:bodyPr>
          <a:lstStyle/>
          <a:p>
            <a:pPr>
              <a:defRPr sz="3000">
                <a:latin typeface="Century Gothic"/>
              </a:defRPr>
            </a:pPr>
            <a:r>
              <a:rPr lang="en-US" sz="2400" dirty="0">
                <a:solidFill>
                  <a:schemeClr val="bg1"/>
                </a:solidFill>
              </a:rPr>
              <a:t>Even </a:t>
            </a:r>
            <a:r>
              <a:rPr lang="en-US" sz="2400" b="1" dirty="0">
                <a:solidFill>
                  <a:schemeClr val="bg1"/>
                </a:solidFill>
              </a:rPr>
              <a:t>if your ancestors left Ireland in the 1850s, 1870s </a:t>
            </a:r>
            <a:r>
              <a:rPr lang="en-US" sz="2400" b="1">
                <a:solidFill>
                  <a:schemeClr val="bg1"/>
                </a:solidFill>
              </a:rPr>
              <a:t>or later,</a:t>
            </a:r>
            <a:r>
              <a:rPr lang="en-US" sz="2400">
                <a:solidFill>
                  <a:schemeClr val="bg1"/>
                </a:solidFill>
              </a:rPr>
              <a:t> </a:t>
            </a:r>
            <a:r>
              <a:rPr lang="en-US" sz="2400" dirty="0">
                <a:solidFill>
                  <a:schemeClr val="bg1"/>
                </a:solidFill>
              </a:rPr>
              <a:t>the </a:t>
            </a:r>
            <a:r>
              <a:rPr lang="en-US" sz="2400" b="1" dirty="0">
                <a:solidFill>
                  <a:schemeClr val="bg1"/>
                </a:solidFill>
              </a:rPr>
              <a:t>1926 census may still help you</a:t>
            </a:r>
            <a:r>
              <a:rPr lang="en-US" sz="2400" dirty="0">
                <a:solidFill>
                  <a:schemeClr val="bg1"/>
                </a:solidFill>
              </a:rPr>
              <a:t>.</a:t>
            </a:r>
          </a:p>
          <a:p>
            <a:pPr lvl="1">
              <a:defRPr sz="3000">
                <a:latin typeface="Century Gothic"/>
              </a:defRPr>
            </a:pPr>
            <a:r>
              <a:rPr lang="en-US" sz="2000" b="1" dirty="0">
                <a:solidFill>
                  <a:schemeClr val="bg1"/>
                </a:solidFill>
              </a:rPr>
              <a:t>A branch of the family almost always stayed behind </a:t>
            </a:r>
            <a:r>
              <a:rPr lang="en-US" sz="2000" dirty="0">
                <a:solidFill>
                  <a:schemeClr val="bg1"/>
                </a:solidFill>
              </a:rPr>
              <a:t>– maybe siblings, cousins, nieces, nephews – and </a:t>
            </a:r>
            <a:r>
              <a:rPr lang="en-US" sz="2000" b="1" dirty="0">
                <a:solidFill>
                  <a:schemeClr val="bg1"/>
                </a:solidFill>
              </a:rPr>
              <a:t>these households often provide clues that let you work backward into parish registers, civil records, and land valuations</a:t>
            </a:r>
            <a:r>
              <a:rPr lang="en-US" sz="2000" dirty="0">
                <a:solidFill>
                  <a:schemeClr val="bg1"/>
                </a:solidFill>
              </a:rPr>
              <a:t>. </a:t>
            </a:r>
          </a:p>
          <a:p>
            <a:pPr lvl="1">
              <a:defRPr sz="3000">
                <a:latin typeface="Century Gothic"/>
              </a:defRPr>
            </a:pPr>
            <a:r>
              <a:rPr lang="en-US" sz="2000" b="1" dirty="0">
                <a:solidFill>
                  <a:schemeClr val="bg1"/>
                </a:solidFill>
              </a:rPr>
              <a:t>Once you find the “right” family in the 1901, 1911, or now 1926 census,</a:t>
            </a:r>
            <a:r>
              <a:rPr lang="en-US" sz="2000" dirty="0">
                <a:solidFill>
                  <a:schemeClr val="bg1"/>
                </a:solidFill>
              </a:rPr>
              <a:t> you have a </a:t>
            </a:r>
            <a:r>
              <a:rPr lang="en-US" sz="2000" b="1" dirty="0">
                <a:solidFill>
                  <a:schemeClr val="bg1"/>
                </a:solidFill>
              </a:rPr>
              <a:t>fixed point that makes the earlier decades far easier to untangle</a:t>
            </a:r>
            <a:r>
              <a:rPr lang="en-US" sz="2000" dirty="0">
                <a:solidFill>
                  <a:schemeClr val="bg1"/>
                </a:solidFill>
              </a:rPr>
              <a:t>.</a:t>
            </a:r>
          </a:p>
          <a:p>
            <a:pPr>
              <a:defRPr sz="3000">
                <a:latin typeface="Century Gothic"/>
              </a:defRPr>
            </a:pPr>
            <a:r>
              <a:rPr lang="en-US" sz="2400" dirty="0">
                <a:solidFill>
                  <a:schemeClr val="bg1"/>
                </a:solidFill>
              </a:rPr>
              <a:t>It’s often the </a:t>
            </a:r>
            <a:r>
              <a:rPr lang="en-US" sz="2400" b="1" u="sng" dirty="0">
                <a:solidFill>
                  <a:schemeClr val="bg1"/>
                </a:solidFill>
              </a:rPr>
              <a:t>later records</a:t>
            </a:r>
            <a:r>
              <a:rPr lang="en-US" sz="2400" dirty="0">
                <a:solidFill>
                  <a:schemeClr val="bg1"/>
                </a:solidFill>
              </a:rPr>
              <a:t>, not the </a:t>
            </a:r>
            <a:r>
              <a:rPr lang="en-US" sz="2400" b="1" dirty="0">
                <a:solidFill>
                  <a:schemeClr val="bg1"/>
                </a:solidFill>
              </a:rPr>
              <a:t>earlier ones</a:t>
            </a:r>
            <a:r>
              <a:rPr lang="en-US" sz="2400" dirty="0">
                <a:solidFill>
                  <a:schemeClr val="bg1"/>
                </a:solidFill>
              </a:rPr>
              <a:t>, that reveal the vital </a:t>
            </a:r>
            <a:r>
              <a:rPr lang="en-US" sz="2400" b="1" u="sng" dirty="0">
                <a:solidFill>
                  <a:schemeClr val="bg1"/>
                </a:solidFill>
              </a:rPr>
              <a:t>townland</a:t>
            </a:r>
            <a:r>
              <a:rPr lang="en-US" sz="2400" dirty="0">
                <a:solidFill>
                  <a:schemeClr val="bg1"/>
                </a:solidFill>
              </a:rPr>
              <a:t>, the </a:t>
            </a:r>
            <a:r>
              <a:rPr lang="en-US" sz="2400" b="1" u="sng" dirty="0">
                <a:solidFill>
                  <a:schemeClr val="bg1"/>
                </a:solidFill>
              </a:rPr>
              <a:t>correct parents</a:t>
            </a:r>
            <a:r>
              <a:rPr lang="en-US" sz="2400" dirty="0">
                <a:solidFill>
                  <a:schemeClr val="bg1"/>
                </a:solidFill>
              </a:rPr>
              <a:t>, or the </a:t>
            </a:r>
            <a:r>
              <a:rPr lang="en-US" sz="2400" b="1" u="sng" dirty="0">
                <a:solidFill>
                  <a:schemeClr val="bg1"/>
                </a:solidFill>
              </a:rPr>
              <a:t>surviving branch</a:t>
            </a:r>
            <a:r>
              <a:rPr lang="en-US" sz="2400" dirty="0">
                <a:solidFill>
                  <a:schemeClr val="bg1"/>
                </a:solidFill>
              </a:rPr>
              <a:t> that finally ties the story together</a:t>
            </a:r>
            <a:r>
              <a:rPr lang="en-US" sz="2400" b="1" dirty="0">
                <a:solidFill>
                  <a:schemeClr val="bg1"/>
                </a:solidFill>
              </a:rPr>
              <a:t>.</a:t>
            </a:r>
            <a:r>
              <a:rPr lang="en-US" sz="2400" baseline="30000" dirty="0">
                <a:solidFill>
                  <a:schemeClr val="bg1"/>
                </a:solidFill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34991369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E79E413-9CBB-4E1F-7D98-EFA72D502A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" name="Slide Background Fill">
            <a:extLst>
              <a:ext uri="{FF2B5EF4-FFF2-40B4-BE49-F238E27FC236}">
                <a16:creationId xmlns:a16="http://schemas.microsoft.com/office/drawing/2014/main" id="{FAB3C3F4-E189-F627-0E69-F1E2AB57498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F0964AB6-A184-4435-1692-0E805CE94B5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136" y="0"/>
            <a:ext cx="9141711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EE96108E-8B48-A549-E488-B58800DDCFF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Color Cover">
              <a:extLst>
                <a:ext uri="{FF2B5EF4-FFF2-40B4-BE49-F238E27FC236}">
                  <a16:creationId xmlns:a16="http://schemas.microsoft.com/office/drawing/2014/main" id="{A2D2BCBD-F7B1-5F82-D141-5B1F922C0D4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F8BDBCEB-5C86-3C0F-601F-718D06B930B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8459" y="598259"/>
            <a:ext cx="8167081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3616325-14C0-07D1-3FB6-671FE7CBFC4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Color">
              <a:extLst>
                <a:ext uri="{FF2B5EF4-FFF2-40B4-BE49-F238E27FC236}">
                  <a16:creationId xmlns:a16="http://schemas.microsoft.com/office/drawing/2014/main" id="{5BE8C3F3-EAC9-0DDC-DE8B-2FB55EFFA25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08CF23F5-FCB3-A135-F97F-287EB062A3A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22958C8-2003-8524-75EC-C0629FE051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0945D6C-D7B1-B55F-637A-B8F2C3BEA85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A69ABBB-56CE-44A6-25F4-9B1F1633D01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778522C-A13F-A2C0-54F2-119014B4070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4C8FCCE-9BD2-9AE5-6721-7235C4E804D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3E8D273-0B66-7027-FC2F-2DF0DCB8D90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6B200E4-3F26-C9A8-F522-ED0FA313BA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9E280EA-74F3-8145-F94A-F771D653E0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4843" y="559940"/>
            <a:ext cx="8224477" cy="637869"/>
          </a:xfrm>
        </p:spPr>
        <p:txBody>
          <a:bodyPr anchor="ctr">
            <a:noAutofit/>
          </a:bodyPr>
          <a:lstStyle/>
          <a:p>
            <a:pPr>
              <a:defRPr sz="4000" b="1">
                <a:latin typeface="Century Gothic"/>
              </a:defRPr>
            </a:pPr>
            <a:r>
              <a:rPr lang="en-US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1926 Census by Numbers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E33E857-FA88-5687-1D76-9190D417C9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53997" y="780395"/>
            <a:ext cx="8191707" cy="5707412"/>
          </a:xfrm>
        </p:spPr>
        <p:txBody>
          <a:bodyPr anchor="t" anchorCtr="0">
            <a:noAutofit/>
          </a:bodyPr>
          <a:lstStyle/>
          <a:p>
            <a:endParaRPr lang="en-US" sz="2800" dirty="0">
              <a:solidFill>
                <a:schemeClr val="bg1"/>
              </a:solidFill>
              <a:latin typeface="Century Gothic" panose="020B0502020202020204" pitchFamily="34" charset="0"/>
            </a:endParaRPr>
          </a:p>
          <a:p>
            <a:r>
              <a:rPr lang="en-US" sz="2800" dirty="0">
                <a:solidFill>
                  <a:schemeClr val="bg1"/>
                </a:solidFill>
                <a:latin typeface="Century Gothic" panose="020B0502020202020204" pitchFamily="34" charset="0"/>
              </a:rPr>
              <a:t>The </a:t>
            </a:r>
            <a:r>
              <a:rPr lang="en-US" sz="2800" b="1" dirty="0">
                <a:solidFill>
                  <a:schemeClr val="bg1"/>
                </a:solidFill>
                <a:latin typeface="Century Gothic" panose="020B0502020202020204" pitchFamily="34" charset="0"/>
              </a:rPr>
              <a:t>population of Ireland </a:t>
            </a:r>
            <a:r>
              <a:rPr lang="en-US" sz="2800" dirty="0">
                <a:solidFill>
                  <a:schemeClr val="bg1"/>
                </a:solidFill>
                <a:latin typeface="Century Gothic" panose="020B0502020202020204" pitchFamily="34" charset="0"/>
              </a:rPr>
              <a:t>was </a:t>
            </a:r>
            <a:r>
              <a:rPr lang="en-US" sz="2800" b="1" dirty="0">
                <a:solidFill>
                  <a:schemeClr val="bg1"/>
                </a:solidFill>
                <a:latin typeface="Century Gothic" panose="020B0502020202020204" pitchFamily="34" charset="0"/>
              </a:rPr>
              <a:t>2,971,992</a:t>
            </a:r>
            <a:r>
              <a:rPr lang="en-US" sz="2800" dirty="0">
                <a:solidFill>
                  <a:schemeClr val="bg1"/>
                </a:solidFill>
                <a:latin typeface="Century Gothic" panose="020B0502020202020204" pitchFamily="34" charset="0"/>
              </a:rPr>
              <a:t>. </a:t>
            </a:r>
          </a:p>
          <a:p>
            <a:pPr lvl="1"/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At the previous census in 1911, the population was </a:t>
            </a:r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3,139,688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, </a:t>
            </a:r>
          </a:p>
          <a:p>
            <a:pPr lvl="1"/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A reduction of </a:t>
            </a:r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5.3%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 in the population in </a:t>
            </a:r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15 years to 1926. </a:t>
            </a:r>
          </a:p>
          <a:p>
            <a:pPr lvl="1"/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Dublin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 was the only county to record an </a:t>
            </a:r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increase in the population of almost 6%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 in the intercensal period, while </a:t>
            </a:r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all other counties recorded a loss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.</a:t>
            </a:r>
          </a:p>
          <a:p>
            <a:r>
              <a:rPr lang="en-US" sz="2800" b="1" dirty="0">
                <a:solidFill>
                  <a:schemeClr val="bg1"/>
                </a:solidFill>
                <a:latin typeface="Century Gothic" panose="020B0502020202020204" pitchFamily="34" charset="0"/>
              </a:rPr>
              <a:t>49% female</a:t>
            </a:r>
            <a:r>
              <a:rPr lang="en-US" sz="2800" dirty="0">
                <a:solidFill>
                  <a:schemeClr val="bg1"/>
                </a:solidFill>
                <a:latin typeface="Century Gothic" panose="020B0502020202020204" pitchFamily="34" charset="0"/>
              </a:rPr>
              <a:t> and </a:t>
            </a:r>
            <a:r>
              <a:rPr lang="en-US" sz="2800" b="1" dirty="0">
                <a:solidFill>
                  <a:schemeClr val="bg1"/>
                </a:solidFill>
                <a:latin typeface="Century Gothic" panose="020B0502020202020204" pitchFamily="34" charset="0"/>
              </a:rPr>
              <a:t>51% male</a:t>
            </a:r>
            <a:r>
              <a:rPr lang="en-US" sz="2800" dirty="0">
                <a:solidFill>
                  <a:schemeClr val="bg1"/>
                </a:solidFill>
                <a:latin typeface="Century Gothic" panose="020B0502020202020204" pitchFamily="34" charset="0"/>
              </a:rPr>
              <a:t>.</a:t>
            </a:r>
            <a:r>
              <a:rPr lang="en-US" sz="2800" baseline="30000" dirty="0">
                <a:solidFill>
                  <a:schemeClr val="bg1"/>
                </a:solidFill>
                <a:latin typeface="Century Gothic" panose="020B0502020202020204" pitchFamily="34" charset="0"/>
              </a:rPr>
              <a:t>3 </a:t>
            </a:r>
          </a:p>
          <a:p>
            <a:pPr>
              <a:defRPr sz="3000">
                <a:latin typeface="Century Gothic"/>
              </a:defRPr>
            </a:pPr>
            <a:endParaRPr lang="en-US" sz="2400" b="1" baseline="30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38646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FD86DF7-B74A-C2EE-4A97-8875CC9A2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" name="Slide Background Fill">
            <a:extLst>
              <a:ext uri="{FF2B5EF4-FFF2-40B4-BE49-F238E27FC236}">
                <a16:creationId xmlns:a16="http://schemas.microsoft.com/office/drawing/2014/main" id="{D33C8F6C-C3FA-DAD7-7D95-9012C04105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A4EEBFD-FDF8-E380-33FD-3999936E222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136" y="0"/>
            <a:ext cx="9141711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299BDA43-9BB8-9AA8-E2B9-EAEE5F80C1B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Color Cover">
              <a:extLst>
                <a:ext uri="{FF2B5EF4-FFF2-40B4-BE49-F238E27FC236}">
                  <a16:creationId xmlns:a16="http://schemas.microsoft.com/office/drawing/2014/main" id="{BC129F55-0C20-2A8A-805C-EEC2B75BF9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D759E2FF-E71D-0442-65F3-D3BBDF3DB8E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8459" y="598259"/>
            <a:ext cx="8167081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34FE9A8-F5E6-72C4-F592-DF1F39AD7CB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Color">
              <a:extLst>
                <a:ext uri="{FF2B5EF4-FFF2-40B4-BE49-F238E27FC236}">
                  <a16:creationId xmlns:a16="http://schemas.microsoft.com/office/drawing/2014/main" id="{E5FA3A99-A6D9-7DAD-678B-3EC3AFF0542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9AC38D1F-66F8-0908-2702-1B69FB2987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E11495C-FB92-6C30-08FC-2F0BBA05CF1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88D291C-E7CE-3AEC-08CD-93DAAADF4C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49131C6-3CB6-3EDB-89FA-8D023098112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2421291-7472-3F4F-5A35-D5C20B16BDA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1DB489D8-2BF8-2EE4-1E07-C698356B615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91A6D7BF-7CEE-8504-682C-4BCE3D89188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844255A-A1FC-BF6F-67C7-FE47D74A919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7049D4EE-28F2-9375-085B-DBD7703340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2531" y="705898"/>
            <a:ext cx="8224477" cy="637869"/>
          </a:xfrm>
        </p:spPr>
        <p:txBody>
          <a:bodyPr anchor="ctr">
            <a:noAutofit/>
          </a:bodyPr>
          <a:lstStyle/>
          <a:p>
            <a:pPr>
              <a:defRPr sz="4000" b="1">
                <a:latin typeface="Century Gothic"/>
              </a:defRPr>
            </a:pPr>
            <a:r>
              <a:rPr lang="en-US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1926 Census by Numbers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A74AE0E-38FC-ECCF-ED74-E9A8105D04B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1063" y="1590086"/>
            <a:ext cx="8167081" cy="4688916"/>
          </a:xfrm>
        </p:spPr>
        <p:txBody>
          <a:bodyPr anchor="t" anchorCtr="0">
            <a:noAutofit/>
          </a:bodyPr>
          <a:lstStyle/>
          <a:p>
            <a:r>
              <a:rPr lang="en-US" sz="2800" dirty="0">
                <a:solidFill>
                  <a:schemeClr val="bg1"/>
                </a:solidFill>
                <a:latin typeface="Century Gothic" panose="020B0502020202020204" pitchFamily="34" charset="0"/>
              </a:rPr>
              <a:t>A total of </a:t>
            </a:r>
            <a:r>
              <a:rPr lang="en-US" sz="2800" b="1" dirty="0">
                <a:solidFill>
                  <a:schemeClr val="bg1"/>
                </a:solidFill>
                <a:latin typeface="Century Gothic" panose="020B0502020202020204" pitchFamily="34" charset="0"/>
              </a:rPr>
              <a:t>92.6%</a:t>
            </a:r>
            <a:r>
              <a:rPr lang="en-US" sz="2800" dirty="0">
                <a:solidFill>
                  <a:schemeClr val="bg1"/>
                </a:solidFill>
                <a:latin typeface="Century Gothic" panose="020B0502020202020204" pitchFamily="34" charset="0"/>
              </a:rPr>
              <a:t> of the population was </a:t>
            </a:r>
            <a:r>
              <a:rPr lang="en-US" sz="2800" b="1" dirty="0">
                <a:solidFill>
                  <a:schemeClr val="bg1"/>
                </a:solidFill>
                <a:latin typeface="Century Gothic" panose="020B0502020202020204" pitchFamily="34" charset="0"/>
              </a:rPr>
              <a:t>Catholic, 5.1% Church of Ireland</a:t>
            </a:r>
            <a:endParaRPr lang="en-US" sz="2800" dirty="0">
              <a:solidFill>
                <a:schemeClr val="bg1"/>
              </a:solidFill>
              <a:latin typeface="Century Gothic" panose="020B0502020202020204" pitchFamily="34" charset="0"/>
            </a:endParaRPr>
          </a:p>
          <a:p>
            <a:r>
              <a:rPr lang="en-US" sz="2800" b="1" dirty="0">
                <a:solidFill>
                  <a:schemeClr val="bg1"/>
                </a:solidFill>
                <a:latin typeface="Century Gothic" panose="020B0502020202020204" pitchFamily="34" charset="0"/>
              </a:rPr>
              <a:t>8.3%</a:t>
            </a:r>
            <a:r>
              <a:rPr lang="en-US" sz="2800" dirty="0">
                <a:solidFill>
                  <a:schemeClr val="bg1"/>
                </a:solidFill>
                <a:latin typeface="Century Gothic" panose="020B0502020202020204" pitchFamily="34" charset="0"/>
              </a:rPr>
              <a:t> could </a:t>
            </a:r>
            <a:r>
              <a:rPr lang="en-US" sz="2800" b="1" dirty="0">
                <a:solidFill>
                  <a:schemeClr val="bg1"/>
                </a:solidFill>
                <a:latin typeface="Century Gothic" panose="020B0502020202020204" pitchFamily="34" charset="0"/>
              </a:rPr>
              <a:t>speak Irish</a:t>
            </a:r>
          </a:p>
          <a:p>
            <a:r>
              <a:rPr lang="en-US" sz="2800" dirty="0">
                <a:solidFill>
                  <a:schemeClr val="bg1"/>
                </a:solidFill>
                <a:latin typeface="Century Gothic" panose="020B0502020202020204" pitchFamily="34" charset="0"/>
              </a:rPr>
              <a:t>Of those </a:t>
            </a:r>
            <a:r>
              <a:rPr lang="en-US" sz="2800" b="1" dirty="0">
                <a:solidFill>
                  <a:schemeClr val="bg1"/>
                </a:solidFill>
                <a:latin typeface="Century Gothic" panose="020B0502020202020204" pitchFamily="34" charset="0"/>
              </a:rPr>
              <a:t>employed</a:t>
            </a:r>
            <a:r>
              <a:rPr lang="en-US" sz="2800" dirty="0">
                <a:solidFill>
                  <a:schemeClr val="bg1"/>
                </a:solidFill>
                <a:latin typeface="Century Gothic" panose="020B0502020202020204" pitchFamily="34" charset="0"/>
              </a:rPr>
              <a:t>, </a:t>
            </a:r>
          </a:p>
          <a:p>
            <a:pPr lvl="1"/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51% 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were in </a:t>
            </a:r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agricultural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 occupations, </a:t>
            </a:r>
          </a:p>
          <a:p>
            <a:pPr lvl="1"/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14% 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were in </a:t>
            </a:r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manufacturing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</a:p>
          <a:p>
            <a:pPr lvl="1"/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4% 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were </a:t>
            </a:r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fishermen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, and </a:t>
            </a:r>
          </a:p>
          <a:p>
            <a:pPr lvl="1"/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7% were </a:t>
            </a:r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domestic servants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.</a:t>
            </a:r>
            <a:r>
              <a:rPr lang="en-US" baseline="30000" dirty="0">
                <a:solidFill>
                  <a:schemeClr val="bg1"/>
                </a:solidFill>
                <a:latin typeface="Century Gothic" panose="020B0502020202020204" pitchFamily="34" charset="0"/>
              </a:rPr>
              <a:t>3 </a:t>
            </a:r>
          </a:p>
          <a:p>
            <a:pPr>
              <a:defRPr sz="3000">
                <a:latin typeface="Century Gothic"/>
              </a:defRPr>
            </a:pPr>
            <a:endParaRPr lang="en-US" sz="2400" b="1" baseline="30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3172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B3CEC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94907707-62E0-6BF2-090F-9EB382CD9EE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23446" y="1402291"/>
            <a:ext cx="9144000" cy="3978601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5C8EF4F5-1CD6-6327-8425-40D82DD13B42}"/>
              </a:ext>
            </a:extLst>
          </p:cNvPr>
          <p:cNvSpPr txBox="1"/>
          <p:nvPr/>
        </p:nvSpPr>
        <p:spPr>
          <a:xfrm>
            <a:off x="316523" y="49233"/>
            <a:ext cx="82296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>
                <a:latin typeface="Century Gothic" panose="020B0502020202020204" pitchFamily="34" charset="0"/>
              </a:rPr>
              <a:t>1926 Irish Census </a:t>
            </a:r>
            <a:br>
              <a:rPr lang="en-US" sz="3600" b="1" dirty="0">
                <a:latin typeface="Century Gothic" panose="020B0502020202020204" pitchFamily="34" charset="0"/>
              </a:rPr>
            </a:br>
            <a:r>
              <a:rPr lang="en-US" sz="3600" b="1" dirty="0">
                <a:latin typeface="Century Gothic" panose="020B0502020202020204" pitchFamily="34" charset="0"/>
              </a:rPr>
              <a:t>Form A: Household</a:t>
            </a:r>
            <a:r>
              <a:rPr lang="en-US" sz="3200" b="1" dirty="0">
                <a:latin typeface="Century Gothic" panose="020B0502020202020204" pitchFamily="34" charset="0"/>
              </a:rPr>
              <a:t>⁴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D8F7A3C-6B56-F575-0202-CD274D7907E6}"/>
              </a:ext>
            </a:extLst>
          </p:cNvPr>
          <p:cNvSpPr txBox="1"/>
          <p:nvPr/>
        </p:nvSpPr>
        <p:spPr>
          <a:xfrm>
            <a:off x="597877" y="5629247"/>
            <a:ext cx="799513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>
                <a:latin typeface="Century Gothic" panose="020B0502020202020204" pitchFamily="34" charset="0"/>
              </a:rPr>
              <a:t>The very first census return in both </a:t>
            </a:r>
            <a:br>
              <a:rPr lang="en-US" sz="2800" b="1" dirty="0">
                <a:latin typeface="Century Gothic" panose="020B0502020202020204" pitchFamily="34" charset="0"/>
              </a:rPr>
            </a:br>
            <a:r>
              <a:rPr lang="en-US" sz="2800" b="1" dirty="0">
                <a:latin typeface="Century Gothic" panose="020B0502020202020204" pitchFamily="34" charset="0"/>
              </a:rPr>
              <a:t>the Irish language and English.</a:t>
            </a:r>
            <a:endParaRPr lang="en-US" sz="2800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B043232-8B0A-A85C-9461-EBFE0F40785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46" y="1414734"/>
            <a:ext cx="9144000" cy="40409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66406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C97555A-F60E-3659-6AFD-2126F22224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" name="Slide Background Fill">
            <a:extLst>
              <a:ext uri="{FF2B5EF4-FFF2-40B4-BE49-F238E27FC236}">
                <a16:creationId xmlns:a16="http://schemas.microsoft.com/office/drawing/2014/main" id="{374A4354-F2E8-4385-8E32-4B923D217C2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557B6B1B-D115-6C37-8BA7-5460F9A22E7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136" y="0"/>
            <a:ext cx="9141711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0417B042-55C5-B748-9466-665B986D8AA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Color Cover">
              <a:extLst>
                <a:ext uri="{FF2B5EF4-FFF2-40B4-BE49-F238E27FC236}">
                  <a16:creationId xmlns:a16="http://schemas.microsoft.com/office/drawing/2014/main" id="{05BC8F6D-BAED-CEE0-608A-33509923AB2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4F1FC994-C8A0-84E6-76BD-FD742E02BF3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8459" y="598259"/>
            <a:ext cx="8167081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CDC30A83-A392-5FE5-2E3D-61CF47A52B3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Color">
              <a:extLst>
                <a:ext uri="{FF2B5EF4-FFF2-40B4-BE49-F238E27FC236}">
                  <a16:creationId xmlns:a16="http://schemas.microsoft.com/office/drawing/2014/main" id="{2833E047-0E7B-E495-6DB6-2811C09927F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E65CBA0-C64A-6A16-8660-682AEF0D58E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00CDAE6-A2EE-0EDA-A13B-00808116026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63C387B-5679-FEB2-BBE6-4B1A30213F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8DCE22D-F01A-E37E-2CDA-8B3D42D9641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2116845-0A33-9B21-3CCD-CE2DF9C44A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1D5ECF5F-E1FA-7086-027A-C03BEED336C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29C93FDB-FCBC-9C8D-9B79-8425881F0C0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044E34D-A29D-411C-6358-1B68D7A2AD9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08C7A5A7-4056-390E-7920-51EC3993684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63734" y="1197808"/>
            <a:ext cx="8229600" cy="5640931"/>
          </a:xfrm>
        </p:spPr>
        <p:txBody>
          <a:bodyPr>
            <a:normAutofit fontScale="62500" lnSpcReduction="20000"/>
          </a:bodyPr>
          <a:lstStyle/>
          <a:p>
            <a:pPr>
              <a:defRPr sz="3000">
                <a:latin typeface="Century Gothic"/>
              </a:defRPr>
            </a:pPr>
            <a:r>
              <a:rPr lang="en-US" sz="3800" b="1" dirty="0">
                <a:solidFill>
                  <a:schemeClr val="bg1"/>
                </a:solidFill>
                <a:latin typeface="Century Gothic" panose="020B0502020202020204" pitchFamily="34" charset="0"/>
              </a:rPr>
              <a:t>The census distinguishes between:</a:t>
            </a:r>
          </a:p>
          <a:p>
            <a:pPr lvl="1">
              <a:defRPr sz="3000">
                <a:latin typeface="Century Gothic"/>
              </a:defRPr>
            </a:pPr>
            <a:r>
              <a:rPr lang="en-US" sz="3800" dirty="0">
                <a:solidFill>
                  <a:schemeClr val="bg1"/>
                </a:solidFill>
                <a:latin typeface="Century Gothic" panose="020B0502020202020204" pitchFamily="34" charset="0"/>
              </a:rPr>
              <a:t>where a person </a:t>
            </a:r>
            <a:r>
              <a:rPr lang="en-US" sz="3800" b="1" dirty="0">
                <a:solidFill>
                  <a:schemeClr val="bg1"/>
                </a:solidFill>
                <a:latin typeface="Century Gothic" panose="020B0502020202020204" pitchFamily="34" charset="0"/>
              </a:rPr>
              <a:t>was physically present on census night, </a:t>
            </a:r>
            <a:r>
              <a:rPr lang="en-US" sz="3800" dirty="0">
                <a:solidFill>
                  <a:schemeClr val="bg1"/>
                </a:solidFill>
                <a:latin typeface="Century Gothic" panose="020B0502020202020204" pitchFamily="34" charset="0"/>
              </a:rPr>
              <a:t>and</a:t>
            </a:r>
          </a:p>
          <a:p>
            <a:pPr lvl="1">
              <a:defRPr sz="3000">
                <a:latin typeface="Century Gothic"/>
              </a:defRPr>
            </a:pPr>
            <a:r>
              <a:rPr lang="en-US" sz="3800" b="1" dirty="0">
                <a:solidFill>
                  <a:schemeClr val="bg1"/>
                </a:solidFill>
                <a:latin typeface="Century Gothic" panose="020B0502020202020204" pitchFamily="34" charset="0"/>
              </a:rPr>
              <a:t>where they usually lived </a:t>
            </a:r>
            <a:r>
              <a:rPr lang="en-US" sz="3800" dirty="0">
                <a:solidFill>
                  <a:schemeClr val="bg1"/>
                </a:solidFill>
                <a:latin typeface="Century Gothic" panose="020B0502020202020204" pitchFamily="34" charset="0"/>
              </a:rPr>
              <a:t>(this is the important link)</a:t>
            </a:r>
          </a:p>
          <a:p>
            <a:pPr fontAlgn="t"/>
            <a:endParaRPr lang="en-US" sz="2400" b="1" dirty="0">
              <a:solidFill>
                <a:schemeClr val="bg1"/>
              </a:solidFill>
              <a:latin typeface="Century Gothic" panose="020B0502020202020204" pitchFamily="34" charset="0"/>
            </a:endParaRPr>
          </a:p>
          <a:p>
            <a:pPr fontAlgn="t"/>
            <a:r>
              <a:rPr lang="en-US" sz="3800" b="1" dirty="0">
                <a:solidFill>
                  <a:schemeClr val="bg1"/>
                </a:solidFill>
                <a:latin typeface="Century Gothic" panose="020B0502020202020204" pitchFamily="34" charset="0"/>
              </a:rPr>
              <a:t>This will help identify:</a:t>
            </a:r>
          </a:p>
          <a:p>
            <a:pPr lvl="1">
              <a:defRPr sz="3000">
                <a:latin typeface="Century Gothic"/>
              </a:defRPr>
            </a:pPr>
            <a:r>
              <a:rPr lang="en-US" sz="3800" dirty="0">
                <a:solidFill>
                  <a:schemeClr val="bg1"/>
                </a:solidFill>
                <a:latin typeface="Century Gothic" panose="020B0502020202020204" pitchFamily="34" charset="0"/>
              </a:rPr>
              <a:t>Family members: grandparents, adult siblings, married children living at home</a:t>
            </a:r>
          </a:p>
          <a:p>
            <a:pPr lvl="1">
              <a:defRPr sz="3000">
                <a:latin typeface="Century Gothic"/>
              </a:defRPr>
            </a:pPr>
            <a:r>
              <a:rPr lang="en-US" sz="3800" dirty="0">
                <a:solidFill>
                  <a:schemeClr val="bg1"/>
                </a:solidFill>
                <a:latin typeface="Century Gothic" panose="020B0502020202020204" pitchFamily="34" charset="0"/>
              </a:rPr>
              <a:t>Relatives visiting temporarily</a:t>
            </a:r>
          </a:p>
          <a:p>
            <a:pPr lvl="1">
              <a:defRPr sz="3000">
                <a:latin typeface="Century Gothic"/>
              </a:defRPr>
            </a:pPr>
            <a:r>
              <a:rPr lang="en-US" sz="3800" dirty="0">
                <a:solidFill>
                  <a:schemeClr val="bg1"/>
                </a:solidFill>
                <a:latin typeface="Century Gothic" panose="020B0502020202020204" pitchFamily="34" charset="0"/>
              </a:rPr>
              <a:t>Boarders</a:t>
            </a:r>
          </a:p>
          <a:p>
            <a:pPr lvl="1" fontAlgn="t"/>
            <a:r>
              <a:rPr lang="en-US" sz="3800" dirty="0">
                <a:solidFill>
                  <a:schemeClr val="bg1"/>
                </a:solidFill>
                <a:latin typeface="Century Gothic" panose="020B0502020202020204" pitchFamily="34" charset="0"/>
              </a:rPr>
              <a:t>Seasonal workers, farm servants</a:t>
            </a:r>
          </a:p>
          <a:p>
            <a:pPr lvl="1" fontAlgn="t"/>
            <a:r>
              <a:rPr lang="en-US" sz="3800" dirty="0">
                <a:solidFill>
                  <a:schemeClr val="bg1"/>
                </a:solidFill>
                <a:latin typeface="Century Gothic" panose="020B0502020202020204" pitchFamily="34" charset="0"/>
              </a:rPr>
              <a:t>young adults working away from home</a:t>
            </a:r>
          </a:p>
          <a:p>
            <a:pPr lvl="1"/>
            <a:r>
              <a:rPr lang="en-US" sz="3800" dirty="0">
                <a:solidFill>
                  <a:schemeClr val="bg1"/>
                </a:solidFill>
                <a:latin typeface="Century Gothic" panose="020B0502020202020204" pitchFamily="34" charset="0"/>
              </a:rPr>
              <a:t>individuals who moved for employment</a:t>
            </a:r>
          </a:p>
          <a:p>
            <a:r>
              <a:rPr lang="en-US" sz="3800" b="1" dirty="0">
                <a:solidFill>
                  <a:schemeClr val="bg1"/>
                </a:solidFill>
                <a:latin typeface="Century Gothic" panose="020B0502020202020204" pitchFamily="34" charset="0"/>
              </a:rPr>
              <a:t>Remember</a:t>
            </a:r>
            <a:r>
              <a:rPr lang="en-US" sz="3800" dirty="0">
                <a:solidFill>
                  <a:schemeClr val="bg1"/>
                </a:solidFill>
                <a:latin typeface="Century Gothic" panose="020B0502020202020204" pitchFamily="34" charset="0"/>
              </a:rPr>
              <a:t>: people are recorded </a:t>
            </a:r>
            <a:r>
              <a:rPr lang="en-US" sz="3800" b="1" dirty="0">
                <a:solidFill>
                  <a:schemeClr val="bg1"/>
                </a:solidFill>
                <a:latin typeface="Century Gothic" panose="020B0502020202020204" pitchFamily="34" charset="0"/>
              </a:rPr>
              <a:t>where they slept that night</a:t>
            </a:r>
            <a:r>
              <a:rPr lang="en-US" sz="3800" dirty="0">
                <a:solidFill>
                  <a:schemeClr val="bg1"/>
                </a:solidFill>
                <a:latin typeface="Century Gothic" panose="020B0502020202020204" pitchFamily="34" charset="0"/>
              </a:rPr>
              <a:t>, </a:t>
            </a:r>
            <a:r>
              <a:rPr lang="en-US" sz="3800" b="1" dirty="0">
                <a:solidFill>
                  <a:schemeClr val="bg1"/>
                </a:solidFill>
                <a:latin typeface="Century Gothic" panose="020B0502020202020204" pitchFamily="34" charset="0"/>
              </a:rPr>
              <a:t>not where they normally lived.</a:t>
            </a:r>
          </a:p>
        </p:txBody>
      </p:sp>
      <p:sp>
        <p:nvSpPr>
          <p:cNvPr id="12" name="Title 11">
            <a:extLst>
              <a:ext uri="{FF2B5EF4-FFF2-40B4-BE49-F238E27FC236}">
                <a16:creationId xmlns:a16="http://schemas.microsoft.com/office/drawing/2014/main" id="{387837DC-E02B-5B5F-A1B9-8D8A3B502A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24294" y="19260"/>
            <a:ext cx="8229600" cy="1143000"/>
          </a:xfrm>
        </p:spPr>
        <p:txBody>
          <a:bodyPr>
            <a:noAutofit/>
          </a:bodyPr>
          <a:lstStyle/>
          <a:p>
            <a:br>
              <a:rPr lang="en-US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en-US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New: Usual Place of Residence </a:t>
            </a:r>
          </a:p>
        </p:txBody>
      </p:sp>
    </p:spTree>
    <p:extLst>
      <p:ext uri="{BB962C8B-B14F-4D97-AF65-F5344CB8AC3E}">
        <p14:creationId xmlns:p14="http://schemas.microsoft.com/office/powerpoint/2010/main" val="3557024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8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8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5D3DDA0A-5DE2-64EF-BAF7-A99FC7B90C6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483" t="8571" r="60903" b="64181"/>
          <a:stretch>
            <a:fillRect/>
          </a:stretch>
        </p:blipFill>
        <p:spPr>
          <a:xfrm>
            <a:off x="140677" y="138195"/>
            <a:ext cx="8915884" cy="3240423"/>
          </a:xfrm>
          <a:prstGeom prst="rect">
            <a:avLst/>
          </a:prstGeom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0735" y="3518332"/>
            <a:ext cx="9123265" cy="3201473"/>
          </a:xfrm>
        </p:spPr>
        <p:txBody>
          <a:bodyPr anchor="t" anchorCtr="0">
            <a:noAutofit/>
          </a:bodyPr>
          <a:lstStyle/>
          <a:p>
            <a:pPr>
              <a:defRPr sz="3000">
                <a:latin typeface="Century Gothic"/>
              </a:defRPr>
            </a:pPr>
            <a:r>
              <a:rPr lang="en-US" sz="2400" b="1" dirty="0"/>
              <a:t>Names: </a:t>
            </a:r>
            <a:r>
              <a:rPr lang="en-US" sz="2400" dirty="0"/>
              <a:t>As a new bilingual state, there are: </a:t>
            </a:r>
            <a:r>
              <a:rPr lang="en-US" sz="2400" b="1" dirty="0"/>
              <a:t>new spellings </a:t>
            </a:r>
            <a:r>
              <a:rPr lang="en-US" sz="2400" dirty="0"/>
              <a:t>(i.e. re-adopted Ó and Mac prefixes); </a:t>
            </a:r>
            <a:r>
              <a:rPr lang="en-US" sz="2400" b="1" dirty="0"/>
              <a:t>shortened forms </a:t>
            </a:r>
            <a:r>
              <a:rPr lang="en-US" sz="2400" dirty="0"/>
              <a:t>(baptismal vs. pet names); </a:t>
            </a:r>
            <a:r>
              <a:rPr lang="en-US" sz="2400" b="1" dirty="0"/>
              <a:t>Irish-language versions </a:t>
            </a:r>
            <a:r>
              <a:rPr lang="en-US" sz="2400" dirty="0"/>
              <a:t>(written in </a:t>
            </a:r>
            <a:r>
              <a:rPr lang="en-US" sz="2400" dirty="0" err="1"/>
              <a:t>Cló</a:t>
            </a:r>
            <a:r>
              <a:rPr lang="en-US" sz="2400" dirty="0"/>
              <a:t> </a:t>
            </a:r>
            <a:r>
              <a:rPr lang="en-US" sz="2400" dirty="0" err="1"/>
              <a:t>Gaelach</a:t>
            </a:r>
            <a:r>
              <a:rPr lang="en-US" sz="2400" dirty="0"/>
              <a:t> but transcribed in modern Irish); </a:t>
            </a:r>
            <a:r>
              <a:rPr lang="en-US" sz="2400" b="1" dirty="0"/>
              <a:t>new standardized English spellings</a:t>
            </a:r>
            <a:r>
              <a:rPr lang="en-US" sz="2400" dirty="0"/>
              <a:t> (used today)</a:t>
            </a:r>
          </a:p>
          <a:p>
            <a:pPr>
              <a:defRPr sz="3000">
                <a:latin typeface="Century Gothic"/>
              </a:defRPr>
            </a:pPr>
            <a:r>
              <a:rPr lang="en-US" sz="2400" b="1" dirty="0"/>
              <a:t>Relationship to head of household: </a:t>
            </a:r>
            <a:r>
              <a:rPr lang="en-US" sz="2400" dirty="0"/>
              <a:t>includes </a:t>
            </a:r>
            <a:r>
              <a:rPr lang="en-US" sz="2400" b="1" dirty="0"/>
              <a:t>additional relationships </a:t>
            </a:r>
            <a:r>
              <a:rPr lang="en-US" sz="2400" dirty="0"/>
              <a:t>– such as whether someone is a </a:t>
            </a:r>
            <a:r>
              <a:rPr lang="en-US" sz="2400" b="1" dirty="0"/>
              <a:t>stepchild, border, servant, visitor</a:t>
            </a:r>
            <a:r>
              <a:rPr lang="en-US" sz="2400" dirty="0"/>
              <a:t>.</a:t>
            </a:r>
            <a:endParaRPr lang="en-US" sz="2400" b="1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36E9400-D0D6-42F4-D76B-2B96CF87B8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Slide Background Fill">
            <a:extLst>
              <a:ext uri="{FF2B5EF4-FFF2-40B4-BE49-F238E27FC236}">
                <a16:creationId xmlns:a16="http://schemas.microsoft.com/office/drawing/2014/main" id="{8384114E-ED20-FC9E-C479-0D6C65072CC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Color Cover">
            <a:extLst>
              <a:ext uri="{FF2B5EF4-FFF2-40B4-BE49-F238E27FC236}">
                <a16:creationId xmlns:a16="http://schemas.microsoft.com/office/drawing/2014/main" id="{6E5FCD04-9E01-B454-5173-C4860BB5F0C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6D428556-BF54-91C2-96A8-773847971B1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252A9191-01B4-57BE-93A3-50836E0C8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Color">
              <a:extLst>
                <a:ext uri="{FF2B5EF4-FFF2-40B4-BE49-F238E27FC236}">
                  <a16:creationId xmlns:a16="http://schemas.microsoft.com/office/drawing/2014/main" id="{901CF1EC-4B6D-FB6F-A040-804E653DB1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3B0F16C2-C673-7D97-327A-5FDFBE2CE78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483" t="8571" r="60903" b="64181"/>
          <a:stretch>
            <a:fillRect/>
          </a:stretch>
        </p:blipFill>
        <p:spPr>
          <a:xfrm>
            <a:off x="140677" y="138195"/>
            <a:ext cx="8915884" cy="3240423"/>
          </a:xfrm>
          <a:prstGeom prst="rect">
            <a:avLst/>
          </a:prstGeom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id="{6558B9BB-1504-0641-2E22-DCD5EEBBB60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7DEDBD1-CA77-2C44-A9DE-6CBF3EAF59B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8025EDF-EAF7-1D74-B830-42C3591CCEF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F3F6740-7AD9-11AA-77ED-A452D216688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C42CD80-4902-033A-D320-FE088AF2FEB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5A84CD3-0B7B-FDA4-6106-10A5E89E30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F5E7303-DEAC-FCE8-CA65-0143E78A7E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C292439F-DA30-DDA5-11A6-946EAFCF9E5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BB38000-5D69-94C9-1D47-824C35F527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4433" y="3378618"/>
            <a:ext cx="9123265" cy="3201473"/>
          </a:xfrm>
        </p:spPr>
        <p:txBody>
          <a:bodyPr anchor="t" anchorCtr="0">
            <a:noAutofit/>
          </a:bodyPr>
          <a:lstStyle/>
          <a:p>
            <a:pPr>
              <a:defRPr sz="3000">
                <a:latin typeface="Century Gothic"/>
              </a:defRPr>
            </a:pPr>
            <a:r>
              <a:rPr lang="en-US" sz="2400" b="1" dirty="0"/>
              <a:t>Age: </a:t>
            </a:r>
            <a:r>
              <a:rPr lang="en-US" sz="2400" dirty="0"/>
              <a:t>Years and months; often unreliable—ages were rounded, inflated for pension eligibility, or understated to appear younger.</a:t>
            </a:r>
            <a:endParaRPr lang="en-US" sz="2400" b="1" dirty="0"/>
          </a:p>
          <a:p>
            <a:pPr>
              <a:defRPr sz="3000">
                <a:latin typeface="Century Gothic"/>
              </a:defRPr>
            </a:pPr>
            <a:r>
              <a:rPr lang="en-US" sz="2400" b="1" dirty="0"/>
              <a:t>Marriage or orphanhood: </a:t>
            </a:r>
            <a:r>
              <a:rPr lang="en-US" sz="2400" dirty="0"/>
              <a:t>depending on circumstances, this information could help you further identify an entry if you had known a parent had died while a child was young or perhaps may give you another lead to pursue.</a:t>
            </a:r>
          </a:p>
          <a:p>
            <a:pPr>
              <a:defRPr sz="3000">
                <a:latin typeface="Century Gothic"/>
              </a:defRPr>
            </a:pPr>
            <a:r>
              <a:rPr lang="en-US" sz="2400" b="1" dirty="0"/>
              <a:t>Birthplace: </a:t>
            </a:r>
            <a:r>
              <a:rPr lang="en-US" sz="2400" u="sng" dirty="0"/>
              <a:t>Ireland</a:t>
            </a:r>
            <a:r>
              <a:rPr lang="en-US" sz="2400" dirty="0"/>
              <a:t> (county and </a:t>
            </a:r>
            <a:r>
              <a:rPr lang="en-US" sz="2400" b="1" i="1" dirty="0"/>
              <a:t>townland for the first time!</a:t>
            </a:r>
            <a:r>
              <a:rPr lang="en-US" sz="2400" dirty="0"/>
              <a:t>) or </a:t>
            </a:r>
            <a:r>
              <a:rPr lang="en-US" sz="2400" u="sng" dirty="0"/>
              <a:t>outside Ireland</a:t>
            </a:r>
            <a:r>
              <a:rPr lang="en-US" sz="2400" dirty="0"/>
              <a:t> (with country, state, etc.) or </a:t>
            </a:r>
            <a:r>
              <a:rPr lang="en-US" sz="2400" u="sng" dirty="0"/>
              <a:t>at sea.</a:t>
            </a:r>
          </a:p>
        </p:txBody>
      </p:sp>
    </p:spTree>
    <p:extLst>
      <p:ext uri="{BB962C8B-B14F-4D97-AF65-F5344CB8AC3E}">
        <p14:creationId xmlns:p14="http://schemas.microsoft.com/office/powerpoint/2010/main" val="38950267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21755A6-4114-A7F0-4580-695DA49E0B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Slide Background Fill">
            <a:extLst>
              <a:ext uri="{FF2B5EF4-FFF2-40B4-BE49-F238E27FC236}">
                <a16:creationId xmlns:a16="http://schemas.microsoft.com/office/drawing/2014/main" id="{0E41A6BB-03FC-F600-96E2-CD6098A23F5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Color Cover">
            <a:extLst>
              <a:ext uri="{FF2B5EF4-FFF2-40B4-BE49-F238E27FC236}">
                <a16:creationId xmlns:a16="http://schemas.microsoft.com/office/drawing/2014/main" id="{AE19C95B-16C7-54AC-0507-BC08D8FA56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9F6B0AF-DB61-B9AF-81F2-5D1744288C1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3575FA63-91D0-1D9E-8C86-13C7259E6DD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Color">
              <a:extLst>
                <a:ext uri="{FF2B5EF4-FFF2-40B4-BE49-F238E27FC236}">
                  <a16:creationId xmlns:a16="http://schemas.microsoft.com/office/drawing/2014/main" id="{7672DCCC-BC71-191D-48BC-27DB5E9203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DBF976BA-E8D4-05D4-128E-2E7C4E0B00E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38644" t="9627" r="47926" b="63125"/>
          <a:stretch>
            <a:fillRect/>
          </a:stretch>
        </p:blipFill>
        <p:spPr>
          <a:xfrm>
            <a:off x="2499947" y="138195"/>
            <a:ext cx="3671150" cy="3240423"/>
          </a:xfrm>
          <a:prstGeom prst="rect">
            <a:avLst/>
          </a:prstGeom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id="{7B0118CB-9838-EE06-2E8E-D9884D20988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B6A28FC-BD36-DD6B-8DFE-C61764F9BEF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1971777-6CAD-1A18-3F02-2471AD5C085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0374AAB-56BA-79F4-44A8-AE0718496E8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8DA3EC9-1568-3539-D991-D3B38715BD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90B8301-936B-3344-30AD-8D478C2A72F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0FB68DC8-50A3-5B0D-AF93-F42CDD3DB1A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E6CE9F6-D280-E9A4-14C9-7F077992E7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0BA646A-BC8F-EE17-08AC-CCE5BB09155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0735" y="3518332"/>
            <a:ext cx="9123265" cy="3201473"/>
          </a:xfrm>
        </p:spPr>
        <p:txBody>
          <a:bodyPr anchor="t" anchorCtr="0">
            <a:noAutofit/>
          </a:bodyPr>
          <a:lstStyle/>
          <a:p>
            <a:pPr>
              <a:defRPr sz="3000">
                <a:latin typeface="Century Gothic"/>
              </a:defRPr>
            </a:pPr>
            <a:r>
              <a:rPr lang="en-US" sz="2400" b="1" dirty="0"/>
              <a:t>Irish language: </a:t>
            </a:r>
          </a:p>
          <a:p>
            <a:pPr lvl="1">
              <a:defRPr sz="3000">
                <a:latin typeface="Century Gothic"/>
              </a:defRPr>
            </a:pPr>
            <a:r>
              <a:rPr lang="en-US" sz="2000" dirty="0"/>
              <a:t>Irish only</a:t>
            </a:r>
          </a:p>
          <a:p>
            <a:pPr lvl="1">
              <a:defRPr sz="3000">
                <a:latin typeface="Century Gothic"/>
              </a:defRPr>
            </a:pPr>
            <a:r>
              <a:rPr lang="en-US" sz="2000" dirty="0"/>
              <a:t>Irish and English (native Irish speaker)</a:t>
            </a:r>
          </a:p>
          <a:p>
            <a:pPr lvl="1">
              <a:defRPr sz="3000">
                <a:latin typeface="Century Gothic"/>
              </a:defRPr>
            </a:pPr>
            <a:r>
              <a:rPr lang="en-US" sz="2000" dirty="0"/>
              <a:t>English and Irish (speak both, but not a native Irish speaker)</a:t>
            </a:r>
          </a:p>
          <a:p>
            <a:pPr lvl="1">
              <a:defRPr sz="3000">
                <a:latin typeface="Century Gothic"/>
              </a:defRPr>
            </a:pPr>
            <a:r>
              <a:rPr lang="en-US" sz="2000" dirty="0"/>
              <a:t>Read but not speak Irish</a:t>
            </a:r>
          </a:p>
          <a:p>
            <a:pPr lvl="1">
              <a:defRPr sz="3000">
                <a:latin typeface="Century Gothic"/>
              </a:defRPr>
            </a:pPr>
            <a:r>
              <a:rPr lang="en-US" sz="2000" dirty="0"/>
              <a:t>Do not write anything for a person who can neither speak nor read Irish</a:t>
            </a:r>
          </a:p>
          <a:p>
            <a:pPr>
              <a:defRPr sz="3000">
                <a:latin typeface="Century Gothic"/>
              </a:defRPr>
            </a:pPr>
            <a:r>
              <a:rPr lang="en-US" sz="2400" b="1" dirty="0"/>
              <a:t>Religion: </a:t>
            </a:r>
            <a:r>
              <a:rPr lang="en-US" sz="2400" dirty="0"/>
              <a:t>religion and/or denomination</a:t>
            </a:r>
          </a:p>
        </p:txBody>
      </p:sp>
    </p:spTree>
    <p:extLst>
      <p:ext uri="{BB962C8B-B14F-4D97-AF65-F5344CB8AC3E}">
        <p14:creationId xmlns:p14="http://schemas.microsoft.com/office/powerpoint/2010/main" val="37461486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F1467FE-DDC9-17AE-889F-F4FF321696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Slide Background Fill">
            <a:extLst>
              <a:ext uri="{FF2B5EF4-FFF2-40B4-BE49-F238E27FC236}">
                <a16:creationId xmlns:a16="http://schemas.microsoft.com/office/drawing/2014/main" id="{461977FC-7CAD-C333-965A-81FB6BF95B7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Color Cover">
            <a:extLst>
              <a:ext uri="{FF2B5EF4-FFF2-40B4-BE49-F238E27FC236}">
                <a16:creationId xmlns:a16="http://schemas.microsoft.com/office/drawing/2014/main" id="{B53B638E-3704-6443-DED6-13EC20BACEE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23BB89D2-6C33-FF56-123F-0A2E3297BE7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10336B8D-7E15-1685-055F-10715807AB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Color">
              <a:extLst>
                <a:ext uri="{FF2B5EF4-FFF2-40B4-BE49-F238E27FC236}">
                  <a16:creationId xmlns:a16="http://schemas.microsoft.com/office/drawing/2014/main" id="{EE8CA71F-D451-3D20-8C39-E8462027A1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23EE03C0-3658-32A7-8EF0-BA0B22B07C7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51729" t="9824" r="22985" b="62928"/>
          <a:stretch>
            <a:fillRect/>
          </a:stretch>
        </p:blipFill>
        <p:spPr>
          <a:xfrm>
            <a:off x="1126390" y="73616"/>
            <a:ext cx="6911954" cy="3240423"/>
          </a:xfrm>
          <a:prstGeom prst="rect">
            <a:avLst/>
          </a:prstGeom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id="{2ECD28AE-19F5-68C1-ECA0-10702B14F52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E33564D-D4E0-E830-BCCE-392EC36E407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40B49A3-9408-91F4-5EF9-181DA732E70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7E148DF-C109-DAAD-B7CC-0C97B95FB1B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CCCD7E5-4578-73A6-BC37-97D9797BBF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348C7A0-A8CC-8D00-6140-E1B8D8404AB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CA28820-16B4-B332-A2BB-E0E68449BB0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6DE4F065-675A-8AFF-17C2-6DAF171D48E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8D6F414-3A36-E884-8D0C-F362E18A0E0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0735" y="3518332"/>
            <a:ext cx="9123265" cy="3201473"/>
          </a:xfrm>
        </p:spPr>
        <p:txBody>
          <a:bodyPr anchor="t" anchorCtr="0">
            <a:noAutofit/>
          </a:bodyPr>
          <a:lstStyle/>
          <a:p>
            <a:pPr>
              <a:defRPr sz="3000">
                <a:latin typeface="Century Gothic"/>
              </a:defRPr>
            </a:pPr>
            <a:r>
              <a:rPr lang="en-US" sz="2400" b="1" dirty="0"/>
              <a:t>Personal occupation</a:t>
            </a:r>
          </a:p>
          <a:p>
            <a:pPr lvl="1">
              <a:defRPr sz="3000">
                <a:latin typeface="Century Gothic"/>
              </a:defRPr>
            </a:pPr>
            <a:r>
              <a:rPr lang="en-US" sz="2400" dirty="0"/>
              <a:t>This will give you an idea as to what an individual’s occupation was compared to prior censuses, or if they were out of work </a:t>
            </a:r>
          </a:p>
          <a:p>
            <a:pPr>
              <a:defRPr sz="3000">
                <a:latin typeface="Century Gothic"/>
              </a:defRPr>
            </a:pPr>
            <a:r>
              <a:rPr lang="en-US" sz="2400" b="1" dirty="0"/>
              <a:t>Employment</a:t>
            </a:r>
          </a:p>
          <a:p>
            <a:pPr lvl="1">
              <a:defRPr sz="3000">
                <a:latin typeface="Century Gothic"/>
              </a:defRPr>
            </a:pPr>
            <a:r>
              <a:rPr lang="en-US" sz="2400" dirty="0"/>
              <a:t>this will provide more historical context into an ancestor’s career, whether they were self-employed, or if they worked for someone, who they worked for.</a:t>
            </a:r>
          </a:p>
        </p:txBody>
      </p:sp>
    </p:spTree>
    <p:extLst>
      <p:ext uri="{BB962C8B-B14F-4D97-AF65-F5344CB8AC3E}">
        <p14:creationId xmlns:p14="http://schemas.microsoft.com/office/powerpoint/2010/main" val="8565465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DAC48E3-BF4B-F2F6-2953-15F1AF50C3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Slide Background Fill">
            <a:extLst>
              <a:ext uri="{FF2B5EF4-FFF2-40B4-BE49-F238E27FC236}">
                <a16:creationId xmlns:a16="http://schemas.microsoft.com/office/drawing/2014/main" id="{0410BD23-AC5B-1890-493F-F03649B792E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Color Cover">
            <a:extLst>
              <a:ext uri="{FF2B5EF4-FFF2-40B4-BE49-F238E27FC236}">
                <a16:creationId xmlns:a16="http://schemas.microsoft.com/office/drawing/2014/main" id="{5A77432E-246B-58B3-E682-12577B922C7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26E6C76-8599-BFAD-5069-17365B13425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07C21E51-3C72-CD62-64D1-FA87FA14C0B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Color">
              <a:extLst>
                <a:ext uri="{FF2B5EF4-FFF2-40B4-BE49-F238E27FC236}">
                  <a16:creationId xmlns:a16="http://schemas.microsoft.com/office/drawing/2014/main" id="{C65A7B5C-D614-513B-9AFE-51F23FF0D5B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BC5BACEF-ED7E-880F-FBEE-C3D60522DD3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6257" t="9528" r="11607" b="63224"/>
          <a:stretch>
            <a:fillRect/>
          </a:stretch>
        </p:blipFill>
        <p:spPr>
          <a:xfrm>
            <a:off x="2832497" y="21635"/>
            <a:ext cx="3476715" cy="3395805"/>
          </a:xfrm>
          <a:prstGeom prst="rect">
            <a:avLst/>
          </a:prstGeom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id="{D5947373-5443-35C6-9DAF-361C9ACE947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7DACC304-E56C-E80B-BC8B-D08605C2F4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04B4ED9-81DE-B65F-162E-92FAAFB9338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1BBD18D-AF55-36AF-4E3C-3B555C45EB6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ACC1B55-78FC-AE3D-5D48-FE3D17F111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F1AA79F-B964-45ED-4EC4-F84D0D9B36F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076E643-BCC0-0F3E-8536-8FD6BE6E8B3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096FF3F-E9ED-1AB0-326A-4A84B952D5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D9CEEFD-E37A-F32A-8CF0-5163CCFD4D8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193" y="3426146"/>
            <a:ext cx="9123265" cy="3201473"/>
          </a:xfrm>
        </p:spPr>
        <p:txBody>
          <a:bodyPr anchor="t" anchorCtr="0">
            <a:noAutofit/>
          </a:bodyPr>
          <a:lstStyle/>
          <a:p>
            <a:pPr>
              <a:defRPr sz="3000">
                <a:latin typeface="Century Gothic"/>
              </a:defRPr>
            </a:pPr>
            <a:r>
              <a:rPr lang="en-US" sz="2400" b="1" dirty="0"/>
              <a:t>Marriages regarding present marriages required from married women: </a:t>
            </a:r>
            <a:r>
              <a:rPr lang="en-US" sz="2400" dirty="0"/>
              <a:t># years</a:t>
            </a:r>
            <a:r>
              <a:rPr lang="en-US" sz="2400" b="1" dirty="0"/>
              <a:t>; </a:t>
            </a:r>
            <a:r>
              <a:rPr lang="en-US" sz="2400" dirty="0"/>
              <a:t>this mirrors the 1911 Census. </a:t>
            </a:r>
          </a:p>
          <a:p>
            <a:pPr>
              <a:defRPr sz="3000">
                <a:latin typeface="Century Gothic"/>
              </a:defRPr>
            </a:pPr>
            <a:r>
              <a:rPr lang="en-US" sz="2400" b="1" dirty="0"/>
              <a:t>Number of children born alive to the present marriage</a:t>
            </a:r>
            <a:br>
              <a:rPr lang="en-US" sz="2400" b="1" dirty="0"/>
            </a:br>
            <a:r>
              <a:rPr lang="en-US" sz="2400" dirty="0"/>
              <a:t>Omits how many children the couple had lost.</a:t>
            </a:r>
            <a:endParaRPr lang="en-US" sz="2400" b="1" dirty="0"/>
          </a:p>
          <a:p>
            <a:pPr>
              <a:defRPr sz="3000">
                <a:latin typeface="Century Gothic"/>
              </a:defRPr>
            </a:pPr>
            <a:r>
              <a:rPr lang="en-US" sz="2400" b="1" dirty="0"/>
              <a:t>Information regarding present and previous marriages required from married men, widowers and widows. </a:t>
            </a:r>
            <a:r>
              <a:rPr lang="en-US" sz="2400" dirty="0"/>
              <a:t> A new question asks for the number of living blood or stepchildren under 16 years and whether they reside with this household or elsewhere.</a:t>
            </a:r>
          </a:p>
        </p:txBody>
      </p:sp>
    </p:spTree>
    <p:extLst>
      <p:ext uri="{BB962C8B-B14F-4D97-AF65-F5344CB8AC3E}">
        <p14:creationId xmlns:p14="http://schemas.microsoft.com/office/powerpoint/2010/main" val="35360662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2C17410-C774-70A2-F883-CB48D333F5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Slide Background Fill">
            <a:extLst>
              <a:ext uri="{FF2B5EF4-FFF2-40B4-BE49-F238E27FC236}">
                <a16:creationId xmlns:a16="http://schemas.microsoft.com/office/drawing/2014/main" id="{2A6197E6-6EBF-1F89-5676-DFE40547A9B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Color Cover">
            <a:extLst>
              <a:ext uri="{FF2B5EF4-FFF2-40B4-BE49-F238E27FC236}">
                <a16:creationId xmlns:a16="http://schemas.microsoft.com/office/drawing/2014/main" id="{319BA0A4-63AE-F003-51B0-6954EB6BC0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83A54B43-1A97-C164-2D75-85765206A39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0FD832E2-7FB1-DC65-4816-25C3DD851BB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Color">
              <a:extLst>
                <a:ext uri="{FF2B5EF4-FFF2-40B4-BE49-F238E27FC236}">
                  <a16:creationId xmlns:a16="http://schemas.microsoft.com/office/drawing/2014/main" id="{8A8E5A38-E9BC-4AE3-9D37-9CF65E4135F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7914110E-1BE2-D65C-114E-3D54E886800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214" t="87409" r="60347" b="731"/>
          <a:stretch>
            <a:fillRect/>
          </a:stretch>
        </p:blipFill>
        <p:spPr>
          <a:xfrm>
            <a:off x="-18024" y="969008"/>
            <a:ext cx="9141715" cy="1410382"/>
          </a:xfrm>
          <a:prstGeom prst="rect">
            <a:avLst/>
          </a:prstGeom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id="{965CB136-5E3F-7411-9203-C0922E27397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E82488A-817F-A28C-3043-9F9FFD8CBBB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86EE2DF-4B81-B6EF-0033-B72E166EBA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3FFBDB5-E003-3EA6-DC7A-F2F6612FB1B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10E9317A-E6EC-ECD5-6CC3-F07974B3DDB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4F758AA-D8CC-3F57-4FA4-4732428626B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B0DA78B-FAF9-67AA-DC78-59C99EEDC35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69F3CFE3-59EA-9DF1-C862-0E6C5DE2DFB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CF131C2-6451-C043-F178-3F3C319E534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741" y="3616346"/>
            <a:ext cx="9123265" cy="3201473"/>
          </a:xfrm>
        </p:spPr>
        <p:txBody>
          <a:bodyPr anchor="t" anchorCtr="0">
            <a:noAutofit/>
          </a:bodyPr>
          <a:lstStyle/>
          <a:p>
            <a:pPr>
              <a:defRPr sz="3000">
                <a:latin typeface="Century Gothic"/>
              </a:defRPr>
            </a:pPr>
            <a:r>
              <a:rPr lang="en-US" sz="2400" b="1" dirty="0"/>
              <a:t>Total area in Statute acres of all agricultural holdings </a:t>
            </a:r>
            <a:endParaRPr lang="en-US" sz="2400" dirty="0"/>
          </a:p>
          <a:p>
            <a:pPr marL="0" indent="0">
              <a:buNone/>
              <a:defRPr sz="3000">
                <a:latin typeface="Century Gothic"/>
              </a:defRPr>
            </a:pPr>
            <a:r>
              <a:rPr lang="en-US" sz="2400" dirty="0"/>
              <a:t>At the bottom of the form is a question to be answered by the head of each respective household to get an understanding of how much land is owned in statute acres. </a:t>
            </a:r>
          </a:p>
          <a:p>
            <a:pPr marL="0" indent="0">
              <a:buNone/>
              <a:defRPr sz="3000">
                <a:latin typeface="Century Gothic"/>
              </a:defRPr>
            </a:pPr>
            <a:endParaRPr lang="en-US" sz="2400" dirty="0"/>
          </a:p>
          <a:p>
            <a:pPr marL="0" indent="0" algn="ctr">
              <a:buNone/>
              <a:defRPr sz="3000">
                <a:latin typeface="Century Gothic"/>
              </a:defRPr>
            </a:pPr>
            <a:r>
              <a:rPr lang="en-US" sz="2400" dirty="0"/>
              <a:t>A metric equivalency is given where: </a:t>
            </a:r>
            <a:br>
              <a:rPr lang="en-US" sz="2400" dirty="0"/>
            </a:br>
            <a:r>
              <a:rPr lang="en-US" sz="2400" dirty="0"/>
              <a:t>5 Statute acres = 4 Cunningham (Scots) acres = 3 Irish acres.</a:t>
            </a:r>
          </a:p>
        </p:txBody>
      </p:sp>
    </p:spTree>
    <p:extLst>
      <p:ext uri="{BB962C8B-B14F-4D97-AF65-F5344CB8AC3E}">
        <p14:creationId xmlns:p14="http://schemas.microsoft.com/office/powerpoint/2010/main" val="3394533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B3CECF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DC8DFE7-FF89-EA67-7707-6376D7227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3E7F0897-0E73-B21D-0FB4-259771240C1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57480" y="968477"/>
            <a:ext cx="6861597" cy="4271738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599B95B-10C4-494D-6D09-8EBE7DDF4E61}"/>
              </a:ext>
            </a:extLst>
          </p:cNvPr>
          <p:cNvSpPr txBox="1"/>
          <p:nvPr/>
        </p:nvSpPr>
        <p:spPr>
          <a:xfrm>
            <a:off x="199292" y="3868031"/>
            <a:ext cx="4149970" cy="420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sz="3200" b="1" baseline="30000" dirty="0">
              <a:latin typeface="Century Gothic" panose="020B0502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60054F1-9D75-A5F6-1BA9-16EA3981E5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latin typeface="Century Gothic" panose="020B0502020202020204" pitchFamily="34" charset="0"/>
              </a:rPr>
              <a:t>Form B: Buildings</a:t>
            </a:r>
            <a:r>
              <a:rPr lang="en-US" sz="4000" b="1" baseline="30000" dirty="0">
                <a:latin typeface="Century Gothic" panose="020B0502020202020204" pitchFamily="34" charset="0"/>
              </a:rPr>
              <a:t>5</a:t>
            </a:r>
            <a:br>
              <a:rPr lang="en-US" b="1" baseline="30000" dirty="0">
                <a:latin typeface="Century Gothic" panose="020B0502020202020204" pitchFamily="34" charset="0"/>
              </a:rPr>
            </a:b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7393BAA-A914-13E2-28F4-459651E1611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74431" y="5427785"/>
            <a:ext cx="8229600" cy="1311267"/>
          </a:xfrm>
        </p:spPr>
        <p:txBody>
          <a:bodyPr>
            <a:normAutofit/>
          </a:bodyPr>
          <a:lstStyle/>
          <a:p>
            <a:pPr marL="0" indent="0" algn="ctr">
              <a:buNone/>
            </a:pPr>
            <a:r>
              <a:rPr lang="en-US" sz="3600" baseline="30000" dirty="0">
                <a:latin typeface="Century Gothic" panose="020B0502020202020204" pitchFamily="34" charset="0"/>
              </a:rPr>
              <a:t>About the physical structure of communities: how people were housed, how settlements were organized, and what living conditions were like.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0711781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84CC856-EB75-AABF-45F8-6429E75D42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Slide Background Fill">
            <a:extLst>
              <a:ext uri="{FF2B5EF4-FFF2-40B4-BE49-F238E27FC236}">
                <a16:creationId xmlns:a16="http://schemas.microsoft.com/office/drawing/2014/main" id="{28D5C91A-CB61-E43F-2E9E-936B3FA5A5C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Color Cover">
            <a:extLst>
              <a:ext uri="{FF2B5EF4-FFF2-40B4-BE49-F238E27FC236}">
                <a16:creationId xmlns:a16="http://schemas.microsoft.com/office/drawing/2014/main" id="{60407F66-5D28-05D8-0C82-65EC62A886A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5918486A-A958-73D5-6FEC-B5068F5B1E9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FBCD4EDA-2CD5-3A0C-6137-CB45D3B27B9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Color">
              <a:extLst>
                <a:ext uri="{FF2B5EF4-FFF2-40B4-BE49-F238E27FC236}">
                  <a16:creationId xmlns:a16="http://schemas.microsoft.com/office/drawing/2014/main" id="{5DCF3771-38D4-88A0-01F6-137A8E37F3E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3C5A7FF-D28F-6D03-E830-D7B2CE6B959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CAE4ED9-5D7A-0A31-14BC-1530DA3892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6C5E2CE-B7CF-B879-EE5D-0F40C378763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872197B4-4D03-ABAE-F5F5-BDF024DA658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FDA6629-12E4-887B-4042-F5AC188105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DE8481EF-FE5E-1DB6-9EC9-41FB1580CA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6C3B927-E76D-615D-61DD-B4D69F20241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13DAC27D-E2EF-49DC-E839-503D1AE1634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B8D0BA0-8593-886F-CE3A-9E96541A7DF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741" y="3616346"/>
            <a:ext cx="9123265" cy="3201473"/>
          </a:xfrm>
        </p:spPr>
        <p:txBody>
          <a:bodyPr anchor="t" anchorCtr="0">
            <a:noAutofit/>
          </a:bodyPr>
          <a:lstStyle/>
          <a:p>
            <a:pPr>
              <a:defRPr sz="3000">
                <a:latin typeface="Century Gothic"/>
              </a:defRPr>
            </a:pPr>
            <a:r>
              <a:rPr lang="en-US" sz="2400" dirty="0"/>
              <a:t>Whether a building is a </a:t>
            </a:r>
            <a:r>
              <a:rPr lang="en-US" sz="2400" u="sng" dirty="0"/>
              <a:t>private dwelling</a:t>
            </a:r>
            <a:r>
              <a:rPr lang="en-US" sz="2400" dirty="0"/>
              <a:t> house or some other kind of building.</a:t>
            </a:r>
            <a:br>
              <a:rPr lang="en-US" sz="2400" dirty="0"/>
            </a:br>
            <a:endParaRPr lang="en-US" sz="2400" dirty="0"/>
          </a:p>
          <a:p>
            <a:pPr>
              <a:defRPr sz="3000">
                <a:latin typeface="Century Gothic"/>
              </a:defRPr>
            </a:pPr>
            <a:r>
              <a:rPr lang="en-US" sz="2400" dirty="0"/>
              <a:t>Whether the building is </a:t>
            </a:r>
            <a:r>
              <a:rPr lang="en-US" sz="2400" u="sng" dirty="0"/>
              <a:t>inhabited</a:t>
            </a:r>
            <a:r>
              <a:rPr lang="en-US" sz="2400" dirty="0"/>
              <a:t> or </a:t>
            </a:r>
            <a:r>
              <a:rPr lang="en-US" sz="2400" u="sng" dirty="0"/>
              <a:t>uninhabited</a:t>
            </a:r>
            <a:r>
              <a:rPr lang="en-US" sz="2400" dirty="0"/>
              <a:t>.</a:t>
            </a:r>
            <a:br>
              <a:rPr lang="en-US" sz="2400" dirty="0"/>
            </a:br>
            <a:endParaRPr lang="en-US" sz="2400" dirty="0"/>
          </a:p>
          <a:p>
            <a:pPr>
              <a:defRPr sz="3000">
                <a:latin typeface="Century Gothic"/>
              </a:defRPr>
            </a:pPr>
            <a:r>
              <a:rPr lang="en-US" sz="2400" dirty="0"/>
              <a:t>If </a:t>
            </a:r>
            <a:r>
              <a:rPr lang="en-US" sz="2400" u="sng" dirty="0"/>
              <a:t>not</a:t>
            </a:r>
            <a:r>
              <a:rPr lang="en-US" sz="2400" dirty="0"/>
              <a:t> a private building, description of building (school, warehouse, etc.)</a:t>
            </a:r>
          </a:p>
          <a:p>
            <a:pPr marL="0" indent="0">
              <a:buNone/>
              <a:defRPr sz="3000">
                <a:latin typeface="Century Gothic"/>
              </a:defRPr>
            </a:pPr>
            <a:endParaRPr lang="en-US" sz="2400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A1EC0E0C-E83A-8725-9212-574D8DC56F9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2996" t="16791" r="41303" b="61872"/>
          <a:stretch>
            <a:fillRect/>
          </a:stretch>
        </p:blipFill>
        <p:spPr>
          <a:xfrm>
            <a:off x="265428" y="525737"/>
            <a:ext cx="8759890" cy="25462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67930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368DD5E-8174-A5FA-0485-B614ADB798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Slide Background Fill">
            <a:extLst>
              <a:ext uri="{FF2B5EF4-FFF2-40B4-BE49-F238E27FC236}">
                <a16:creationId xmlns:a16="http://schemas.microsoft.com/office/drawing/2014/main" id="{664C3260-022A-7132-F615-308DBBBD52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Color Cover">
            <a:extLst>
              <a:ext uri="{FF2B5EF4-FFF2-40B4-BE49-F238E27FC236}">
                <a16:creationId xmlns:a16="http://schemas.microsoft.com/office/drawing/2014/main" id="{E5E7CF1D-ED41-C00E-85F5-14FD88068FB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18BBDE1-F50C-F9CA-FE90-435E9831BC0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A5F1272E-93D7-6C2B-A5C6-FF52D2BF62B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Color">
              <a:extLst>
                <a:ext uri="{FF2B5EF4-FFF2-40B4-BE49-F238E27FC236}">
                  <a16:creationId xmlns:a16="http://schemas.microsoft.com/office/drawing/2014/main" id="{5DC34D24-796D-672F-8FA5-7F74B20A107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07EF250-425F-9896-E3DF-523822C8214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1288A92-54E8-A813-5417-2957AC71A74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1B2A4C4-6791-B638-FDAB-0DA500BAA1E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9CE9A75-C21A-29AB-D483-501972BCEFB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54E7B03-FFD1-C020-2357-90EDDE5E61B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541DA80-F5FF-511B-A9FC-B411593D0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4CF29C7-C155-6C23-4D7B-DC477D1C5E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7DEFAC2-E208-4D94-D7A3-A6642A18FB8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25C6E7B-E977-9223-7956-EA55E07FD7A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741" y="3616346"/>
            <a:ext cx="9123265" cy="3201473"/>
          </a:xfrm>
        </p:spPr>
        <p:txBody>
          <a:bodyPr anchor="t" anchorCtr="0">
            <a:noAutofit/>
          </a:bodyPr>
          <a:lstStyle/>
          <a:p>
            <a:pPr>
              <a:defRPr sz="3000">
                <a:latin typeface="Century Gothic"/>
              </a:defRPr>
            </a:pPr>
            <a:r>
              <a:rPr lang="en-US" sz="2400" dirty="0"/>
              <a:t>The </a:t>
            </a:r>
            <a:r>
              <a:rPr lang="en-US" sz="2400" u="sng" dirty="0"/>
              <a:t>number of distinct families </a:t>
            </a:r>
            <a:r>
              <a:rPr lang="en-US" sz="2400" dirty="0"/>
              <a:t>who live in each dwelling house or building.</a:t>
            </a:r>
          </a:p>
          <a:p>
            <a:pPr>
              <a:defRPr sz="3000">
                <a:latin typeface="Century Gothic"/>
              </a:defRPr>
            </a:pPr>
            <a:r>
              <a:rPr lang="en-US" sz="2400" dirty="0"/>
              <a:t>The name of the </a:t>
            </a:r>
            <a:r>
              <a:rPr lang="en-US" sz="2400" u="sng" dirty="0"/>
              <a:t>head of each family</a:t>
            </a:r>
            <a:r>
              <a:rPr lang="en-US" sz="2400" dirty="0"/>
              <a:t>.</a:t>
            </a:r>
          </a:p>
          <a:p>
            <a:pPr>
              <a:defRPr sz="3000">
                <a:latin typeface="Century Gothic"/>
              </a:defRPr>
            </a:pPr>
            <a:r>
              <a:rPr lang="en-US" sz="2400" dirty="0"/>
              <a:t>Number of </a:t>
            </a:r>
            <a:r>
              <a:rPr lang="en-US" sz="2400" u="sng" dirty="0"/>
              <a:t>males</a:t>
            </a:r>
            <a:r>
              <a:rPr lang="en-US" sz="2400" dirty="0"/>
              <a:t>.</a:t>
            </a:r>
          </a:p>
          <a:p>
            <a:pPr>
              <a:defRPr sz="3000">
                <a:latin typeface="Century Gothic"/>
              </a:defRPr>
            </a:pPr>
            <a:r>
              <a:rPr lang="en-US" sz="2400" dirty="0"/>
              <a:t>Number of </a:t>
            </a:r>
            <a:r>
              <a:rPr lang="en-US" sz="2400" u="sng" dirty="0"/>
              <a:t>female</a:t>
            </a:r>
            <a:r>
              <a:rPr lang="en-US" sz="2400" dirty="0"/>
              <a:t>s.</a:t>
            </a:r>
          </a:p>
          <a:p>
            <a:pPr>
              <a:defRPr sz="3000">
                <a:latin typeface="Century Gothic"/>
              </a:defRPr>
            </a:pPr>
            <a:r>
              <a:rPr lang="en-US" sz="2400" dirty="0"/>
              <a:t>The total </a:t>
            </a:r>
            <a:r>
              <a:rPr lang="en-US" sz="2400" u="sng" dirty="0"/>
              <a:t>population in building.</a:t>
            </a:r>
            <a:endParaRPr lang="en-US" sz="2400" dirty="0"/>
          </a:p>
          <a:p>
            <a:pPr>
              <a:defRPr sz="3000">
                <a:latin typeface="Century Gothic"/>
              </a:defRPr>
            </a:pPr>
            <a:r>
              <a:rPr lang="en-US" sz="2400" u="sng" dirty="0"/>
              <a:t>Number of rooms </a:t>
            </a:r>
            <a:r>
              <a:rPr lang="en-US" sz="2400" dirty="0"/>
              <a:t>that were occupied by each family.</a:t>
            </a:r>
          </a:p>
          <a:p>
            <a:pPr marL="0" indent="0">
              <a:buNone/>
              <a:defRPr sz="3000">
                <a:latin typeface="Century Gothic"/>
              </a:defRPr>
            </a:pPr>
            <a:endParaRPr lang="en-US" sz="2400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60BA4A39-FE97-A689-6B56-150BE07DB3A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57783" t="17103" r="7438" b="61560"/>
          <a:stretch>
            <a:fillRect/>
          </a:stretch>
        </p:blipFill>
        <p:spPr>
          <a:xfrm>
            <a:off x="592812" y="304681"/>
            <a:ext cx="7718849" cy="29481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6124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9EBF13D5-64BB-423E-9E4C-F39114475A0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EBC7BED-6AA7-4C43-BEE8-A3CB5F8C1E0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136" y="0"/>
            <a:ext cx="9141711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1C89947A-0D9D-4559-A1F6-5F6CD19708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Color Cover">
              <a:extLst>
                <a:ext uri="{FF2B5EF4-FFF2-40B4-BE49-F238E27FC236}">
                  <a16:creationId xmlns:a16="http://schemas.microsoft.com/office/drawing/2014/main" id="{E0255540-1F77-4262-B834-1ED14250FD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A19DEE5-2EE5-445A-B461-7D2879B052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8459" y="598259"/>
            <a:ext cx="8167081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FCA5807F-F210-4970-A34F-3573405B481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E9A8BB80-30A6-41EC-BE13-1B088DC3E3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0B62DC0-7877-25D3-F2FA-505A0C2330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3416" y="678483"/>
            <a:ext cx="8930605" cy="495231"/>
          </a:xfrm>
        </p:spPr>
        <p:txBody>
          <a:bodyPr anchor="b">
            <a:noAutofit/>
          </a:bodyPr>
          <a:lstStyle/>
          <a:p>
            <a:r>
              <a:rPr lang="en-US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Institutional Returns 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3E2AF110-6F73-C6FB-F396-35BAE868EB5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5940" y="1093501"/>
            <a:ext cx="8229600" cy="5437008"/>
          </a:xfrm>
        </p:spPr>
        <p:txBody>
          <a:bodyPr>
            <a:normAutofit fontScale="77500" lnSpcReduction="20000"/>
          </a:bodyPr>
          <a:lstStyle/>
          <a:p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Prisons</a:t>
            </a:r>
          </a:p>
          <a:p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Hospitals</a:t>
            </a:r>
          </a:p>
          <a:p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Industrial Schools</a:t>
            </a:r>
          </a:p>
          <a:p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Barracks</a:t>
            </a:r>
          </a:p>
          <a:p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Mother &amp; Baby Homes: 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centered on unmarried pregnancy and childbirth;</a:t>
            </a:r>
          </a:p>
          <a:p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Magdalene Laundries: 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Residential institutions, mostly operated by Catholic religious orders, in which women and girls worked, often without pay, principally in commercial laundries</a:t>
            </a:r>
          </a:p>
          <a:p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Workhouse/County Home: </a:t>
            </a:r>
            <a:r>
              <a:rPr lang="en-US" dirty="0">
                <a:solidFill>
                  <a:schemeClr val="bg1"/>
                </a:solidFill>
                <a:latin typeface="Century Gothic" panose="020B0502020202020204" pitchFamily="34" charset="0"/>
              </a:rPr>
              <a:t>for the poor, dependent, ill, elderly, or otherwise considered unable to support themselves. </a:t>
            </a:r>
          </a:p>
          <a:p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Some people may only have their </a:t>
            </a:r>
            <a:r>
              <a:rPr lang="en-US" b="1" u="sng" dirty="0">
                <a:solidFill>
                  <a:schemeClr val="bg1"/>
                </a:solidFill>
                <a:latin typeface="Century Gothic" panose="020B0502020202020204" pitchFamily="34" charset="0"/>
              </a:rPr>
              <a:t>initials</a:t>
            </a:r>
            <a:r>
              <a:rPr lang="en-US" b="1" dirty="0">
                <a:solidFill>
                  <a:schemeClr val="bg1"/>
                </a:solidFill>
                <a:latin typeface="Century Gothic" panose="020B0502020202020204" pitchFamily="34" charset="0"/>
              </a:rPr>
              <a:t> in these places</a:t>
            </a:r>
          </a:p>
        </p:txBody>
      </p:sp>
    </p:spTree>
    <p:extLst>
      <p:ext uri="{BB962C8B-B14F-4D97-AF65-F5344CB8AC3E}">
        <p14:creationId xmlns:p14="http://schemas.microsoft.com/office/powerpoint/2010/main" val="21590501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A0B84C8-C74B-AFF6-784C-ED2AB02599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2158F28-2C6D-570B-3000-278387D23EA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01F09CB-15B5-DFB0-57B8-1E3962E8698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136" y="0"/>
            <a:ext cx="9141711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EE0918BF-8E30-DB54-ADEB-342E90A8E2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Color Cover">
              <a:extLst>
                <a:ext uri="{FF2B5EF4-FFF2-40B4-BE49-F238E27FC236}">
                  <a16:creationId xmlns:a16="http://schemas.microsoft.com/office/drawing/2014/main" id="{7D93CAB8-20C0-F042-68C6-18482FEF89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D2BFFE92-0B5A-4D3E-EAE6-FB9C6FD0208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8459" y="598259"/>
            <a:ext cx="8167081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D925CC12-29D1-3E6E-8C23-EC342F2C68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4F580BEA-2A17-8A88-E167-71C521EFE11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03DB84C-0EE2-200D-C3A4-339B0ADD139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D0F4ACF-0316-E542-4D8C-150720B87A9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C5A06A1F-412E-6B43-EABF-3D13A2F8C7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23C93EE-9751-8CF7-AC30-53C00EC9A8C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BC1B326-D4AF-D7E2-52E5-DB096CD867E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45ADB26A-F400-8798-B08E-A543313648A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F91A857C-6F62-593C-5E5B-26C099DEFF7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2F7EBFD2-B51B-9EDC-7408-D4C06FC585C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42B08D-B1FD-7ACF-064D-9D4EC6B0CE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3416" y="678483"/>
            <a:ext cx="8930605" cy="495231"/>
          </a:xfrm>
        </p:spPr>
        <p:txBody>
          <a:bodyPr anchor="b">
            <a:noAutofit/>
          </a:bodyPr>
          <a:lstStyle/>
          <a:p>
            <a:r>
              <a:rPr lang="en-US" sz="3200" b="1" dirty="0">
                <a:solidFill>
                  <a:schemeClr val="bg1"/>
                </a:solidFill>
                <a:latin typeface="Century Gothic" panose="020B0502020202020204" pitchFamily="34" charset="0"/>
              </a:rPr>
              <a:t>Where can I access the 1926 Census?</a:t>
            </a:r>
          </a:p>
        </p:txBody>
      </p:sp>
      <p:sp>
        <p:nvSpPr>
          <p:cNvPr id="26" name="AutoShape 3">
            <a:extLst>
              <a:ext uri="{FF2B5EF4-FFF2-40B4-BE49-F238E27FC236}">
                <a16:creationId xmlns:a16="http://schemas.microsoft.com/office/drawing/2014/main" id="{17A09ACF-0827-53E1-D356-654368C4C2F0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481013" y="1174750"/>
            <a:ext cx="8181975" cy="5227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Line 5">
            <a:extLst>
              <a:ext uri="{FF2B5EF4-FFF2-40B4-BE49-F238E27FC236}">
                <a16:creationId xmlns:a16="http://schemas.microsoft.com/office/drawing/2014/main" id="{9B8B3B39-8734-B815-2DAB-30817B2C9781}"/>
              </a:ext>
            </a:extLst>
          </p:cNvPr>
          <p:cNvSpPr>
            <a:spLocks noChangeShapeType="1"/>
          </p:cNvSpPr>
          <p:nvPr/>
        </p:nvSpPr>
        <p:spPr bwMode="auto">
          <a:xfrm>
            <a:off x="3208338" y="1201738"/>
            <a:ext cx="0" cy="5091113"/>
          </a:xfrm>
          <a:prstGeom prst="line">
            <a:avLst/>
          </a:prstGeom>
          <a:noFill/>
          <a:ln w="127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Line 6">
            <a:extLst>
              <a:ext uri="{FF2B5EF4-FFF2-40B4-BE49-F238E27FC236}">
                <a16:creationId xmlns:a16="http://schemas.microsoft.com/office/drawing/2014/main" id="{9A363AFE-F325-B117-2553-99F5281559E4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9313" y="1201738"/>
            <a:ext cx="0" cy="5091113"/>
          </a:xfrm>
          <a:prstGeom prst="line">
            <a:avLst/>
          </a:prstGeom>
          <a:noFill/>
          <a:ln w="127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Line 7">
            <a:extLst>
              <a:ext uri="{FF2B5EF4-FFF2-40B4-BE49-F238E27FC236}">
                <a16:creationId xmlns:a16="http://schemas.microsoft.com/office/drawing/2014/main" id="{A7BC050C-48DE-EEEB-58A9-1B8897603F0B}"/>
              </a:ext>
            </a:extLst>
          </p:cNvPr>
          <p:cNvSpPr>
            <a:spLocks noChangeShapeType="1"/>
          </p:cNvSpPr>
          <p:nvPr/>
        </p:nvSpPr>
        <p:spPr bwMode="auto">
          <a:xfrm>
            <a:off x="481013" y="1701800"/>
            <a:ext cx="8174038" cy="0"/>
          </a:xfrm>
          <a:prstGeom prst="line">
            <a:avLst/>
          </a:prstGeom>
          <a:noFill/>
          <a:ln w="127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Line 8">
            <a:extLst>
              <a:ext uri="{FF2B5EF4-FFF2-40B4-BE49-F238E27FC236}">
                <a16:creationId xmlns:a16="http://schemas.microsoft.com/office/drawing/2014/main" id="{E034CAF6-6070-DC88-9A2A-EBF5EEA942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1013" y="3065463"/>
            <a:ext cx="8174038" cy="0"/>
          </a:xfrm>
          <a:prstGeom prst="line">
            <a:avLst/>
          </a:prstGeom>
          <a:noFill/>
          <a:ln w="127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Line 9">
            <a:extLst>
              <a:ext uri="{FF2B5EF4-FFF2-40B4-BE49-F238E27FC236}">
                <a16:creationId xmlns:a16="http://schemas.microsoft.com/office/drawing/2014/main" id="{F74BD8FD-96BC-D477-6049-339797D9741A}"/>
              </a:ext>
            </a:extLst>
          </p:cNvPr>
          <p:cNvSpPr>
            <a:spLocks noChangeShapeType="1"/>
          </p:cNvSpPr>
          <p:nvPr/>
        </p:nvSpPr>
        <p:spPr bwMode="auto">
          <a:xfrm>
            <a:off x="481013" y="4756150"/>
            <a:ext cx="8174038" cy="0"/>
          </a:xfrm>
          <a:prstGeom prst="line">
            <a:avLst/>
          </a:prstGeom>
          <a:noFill/>
          <a:ln w="127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Line 10">
            <a:extLst>
              <a:ext uri="{FF2B5EF4-FFF2-40B4-BE49-F238E27FC236}">
                <a16:creationId xmlns:a16="http://schemas.microsoft.com/office/drawing/2014/main" id="{D11A76BC-BDA9-3AB1-E6AB-56E2363628D3}"/>
              </a:ext>
            </a:extLst>
          </p:cNvPr>
          <p:cNvSpPr>
            <a:spLocks noChangeShapeType="1"/>
          </p:cNvSpPr>
          <p:nvPr/>
        </p:nvSpPr>
        <p:spPr bwMode="auto">
          <a:xfrm>
            <a:off x="481013" y="5249863"/>
            <a:ext cx="8174038" cy="0"/>
          </a:xfrm>
          <a:prstGeom prst="line">
            <a:avLst/>
          </a:prstGeom>
          <a:noFill/>
          <a:ln w="127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Line 11">
            <a:extLst>
              <a:ext uri="{FF2B5EF4-FFF2-40B4-BE49-F238E27FC236}">
                <a16:creationId xmlns:a16="http://schemas.microsoft.com/office/drawing/2014/main" id="{41049EE0-1AAE-FFE9-6430-04ABD38DC9A2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363" y="1201738"/>
            <a:ext cx="0" cy="5091113"/>
          </a:xfrm>
          <a:prstGeom prst="line">
            <a:avLst/>
          </a:prstGeom>
          <a:noFill/>
          <a:ln w="127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Line 12">
            <a:extLst>
              <a:ext uri="{FF2B5EF4-FFF2-40B4-BE49-F238E27FC236}">
                <a16:creationId xmlns:a16="http://schemas.microsoft.com/office/drawing/2014/main" id="{F560761A-B255-E3C5-07E1-0BDDAC15D05F}"/>
              </a:ext>
            </a:extLst>
          </p:cNvPr>
          <p:cNvSpPr>
            <a:spLocks noChangeShapeType="1"/>
          </p:cNvSpPr>
          <p:nvPr/>
        </p:nvSpPr>
        <p:spPr bwMode="auto">
          <a:xfrm>
            <a:off x="8650288" y="1201738"/>
            <a:ext cx="0" cy="5091113"/>
          </a:xfrm>
          <a:prstGeom prst="line">
            <a:avLst/>
          </a:prstGeom>
          <a:noFill/>
          <a:ln w="127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Line 13">
            <a:extLst>
              <a:ext uri="{FF2B5EF4-FFF2-40B4-BE49-F238E27FC236}">
                <a16:creationId xmlns:a16="http://schemas.microsoft.com/office/drawing/2014/main" id="{32CCA6EE-935C-4DE7-66FF-AC323E4741A1}"/>
              </a:ext>
            </a:extLst>
          </p:cNvPr>
          <p:cNvSpPr>
            <a:spLocks noChangeShapeType="1"/>
          </p:cNvSpPr>
          <p:nvPr/>
        </p:nvSpPr>
        <p:spPr bwMode="auto">
          <a:xfrm>
            <a:off x="481013" y="1208088"/>
            <a:ext cx="8174038" cy="0"/>
          </a:xfrm>
          <a:prstGeom prst="line">
            <a:avLst/>
          </a:prstGeom>
          <a:noFill/>
          <a:ln w="127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Line 14">
            <a:extLst>
              <a:ext uri="{FF2B5EF4-FFF2-40B4-BE49-F238E27FC236}">
                <a16:creationId xmlns:a16="http://schemas.microsoft.com/office/drawing/2014/main" id="{2F9717E3-A214-BC7D-C825-D79ED21F88D7}"/>
              </a:ext>
            </a:extLst>
          </p:cNvPr>
          <p:cNvSpPr>
            <a:spLocks noChangeShapeType="1"/>
          </p:cNvSpPr>
          <p:nvPr/>
        </p:nvSpPr>
        <p:spPr bwMode="auto">
          <a:xfrm>
            <a:off x="481013" y="6286500"/>
            <a:ext cx="8174038" cy="0"/>
          </a:xfrm>
          <a:prstGeom prst="line">
            <a:avLst/>
          </a:prstGeom>
          <a:noFill/>
          <a:ln w="1270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Rectangle 15">
            <a:extLst>
              <a:ext uri="{FF2B5EF4-FFF2-40B4-BE49-F238E27FC236}">
                <a16:creationId xmlns:a16="http://schemas.microsoft.com/office/drawing/2014/main" id="{09EA5E52-DAB1-F11D-BCD6-417A32830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7376" y="1249363"/>
            <a:ext cx="865188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Notes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8" name="Rectangle 16">
            <a:extLst>
              <a:ext uri="{FF2B5EF4-FFF2-40B4-BE49-F238E27FC236}">
                <a16:creationId xmlns:a16="http://schemas.microsoft.com/office/drawing/2014/main" id="{CBC6709A-7E0B-B63A-0EE5-E606C1EAB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0051" y="1249363"/>
            <a:ext cx="882650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Status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9" name="Rectangle 17">
            <a:extLst>
              <a:ext uri="{FF2B5EF4-FFF2-40B4-BE49-F238E27FC236}">
                <a16:creationId xmlns:a16="http://schemas.microsoft.com/office/drawing/2014/main" id="{BDD98C89-ECAB-8E15-4418-CDF486317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6201" y="1249363"/>
            <a:ext cx="1181100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Platform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0" name="Rectangle 18">
            <a:extLst>
              <a:ext uri="{FF2B5EF4-FFF2-40B4-BE49-F238E27FC236}">
                <a16:creationId xmlns:a16="http://schemas.microsoft.com/office/drawing/2014/main" id="{9381653C-A36B-3171-FA93-5831D7315E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5513" y="1744663"/>
            <a:ext cx="2636838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https://nationalarchi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1" name="Freeform 19">
            <a:extLst>
              <a:ext uri="{FF2B5EF4-FFF2-40B4-BE49-F238E27FC236}">
                <a16:creationId xmlns:a16="http://schemas.microsoft.com/office/drawing/2014/main" id="{CBC185E2-CD02-3D8F-AAD4-B4B1D97E3C7B}"/>
              </a:ext>
            </a:extLst>
          </p:cNvPr>
          <p:cNvSpPr>
            <a:spLocks/>
          </p:cNvSpPr>
          <p:nvPr/>
        </p:nvSpPr>
        <p:spPr bwMode="auto">
          <a:xfrm>
            <a:off x="6005513" y="2006600"/>
            <a:ext cx="2516188" cy="6350"/>
          </a:xfrm>
          <a:custGeom>
            <a:avLst/>
            <a:gdLst>
              <a:gd name="T0" fmla="*/ 0 w 1585"/>
              <a:gd name="T1" fmla="*/ 0 h 4"/>
              <a:gd name="T2" fmla="*/ 396 w 1585"/>
              <a:gd name="T3" fmla="*/ 0 h 4"/>
              <a:gd name="T4" fmla="*/ 793 w 1585"/>
              <a:gd name="T5" fmla="*/ 0 h 4"/>
              <a:gd name="T6" fmla="*/ 1189 w 1585"/>
              <a:gd name="T7" fmla="*/ 0 h 4"/>
              <a:gd name="T8" fmla="*/ 1585 w 1585"/>
              <a:gd name="T9" fmla="*/ 0 h 4"/>
              <a:gd name="T10" fmla="*/ 1585 w 1585"/>
              <a:gd name="T11" fmla="*/ 4 h 4"/>
              <a:gd name="T12" fmla="*/ 1189 w 1585"/>
              <a:gd name="T13" fmla="*/ 4 h 4"/>
              <a:gd name="T14" fmla="*/ 793 w 1585"/>
              <a:gd name="T15" fmla="*/ 4 h 4"/>
              <a:gd name="T16" fmla="*/ 396 w 1585"/>
              <a:gd name="T17" fmla="*/ 4 h 4"/>
              <a:gd name="T18" fmla="*/ 0 w 1585"/>
              <a:gd name="T19" fmla="*/ 4 h 4"/>
              <a:gd name="T20" fmla="*/ 0 w 1585"/>
              <a:gd name="T21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585" h="4">
                <a:moveTo>
                  <a:pt x="0" y="0"/>
                </a:moveTo>
                <a:lnTo>
                  <a:pt x="396" y="0"/>
                </a:lnTo>
                <a:lnTo>
                  <a:pt x="793" y="0"/>
                </a:lnTo>
                <a:lnTo>
                  <a:pt x="1189" y="0"/>
                </a:lnTo>
                <a:lnTo>
                  <a:pt x="1585" y="0"/>
                </a:lnTo>
                <a:lnTo>
                  <a:pt x="1585" y="4"/>
                </a:lnTo>
                <a:lnTo>
                  <a:pt x="1189" y="4"/>
                </a:lnTo>
                <a:lnTo>
                  <a:pt x="793" y="4"/>
                </a:lnTo>
                <a:lnTo>
                  <a:pt x="396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Rectangle 20">
            <a:extLst>
              <a:ext uri="{FF2B5EF4-FFF2-40B4-BE49-F238E27FC236}">
                <a16:creationId xmlns:a16="http://schemas.microsoft.com/office/drawing/2014/main" id="{8B1916E6-25E0-A9A6-79D8-31052AE421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5513" y="2068513"/>
            <a:ext cx="281622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ves.ie/collections/se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3" name="Freeform 21">
            <a:extLst>
              <a:ext uri="{FF2B5EF4-FFF2-40B4-BE49-F238E27FC236}">
                <a16:creationId xmlns:a16="http://schemas.microsoft.com/office/drawing/2014/main" id="{26AFDAF6-301D-B274-1625-CC55C42E91BE}"/>
              </a:ext>
            </a:extLst>
          </p:cNvPr>
          <p:cNvSpPr>
            <a:spLocks/>
          </p:cNvSpPr>
          <p:nvPr/>
        </p:nvSpPr>
        <p:spPr bwMode="auto">
          <a:xfrm>
            <a:off x="6005513" y="2333625"/>
            <a:ext cx="2552700" cy="4763"/>
          </a:xfrm>
          <a:custGeom>
            <a:avLst/>
            <a:gdLst>
              <a:gd name="T0" fmla="*/ 0 w 1608"/>
              <a:gd name="T1" fmla="*/ 0 h 3"/>
              <a:gd name="T2" fmla="*/ 402 w 1608"/>
              <a:gd name="T3" fmla="*/ 0 h 3"/>
              <a:gd name="T4" fmla="*/ 804 w 1608"/>
              <a:gd name="T5" fmla="*/ 0 h 3"/>
              <a:gd name="T6" fmla="*/ 1206 w 1608"/>
              <a:gd name="T7" fmla="*/ 0 h 3"/>
              <a:gd name="T8" fmla="*/ 1608 w 1608"/>
              <a:gd name="T9" fmla="*/ 0 h 3"/>
              <a:gd name="T10" fmla="*/ 1608 w 1608"/>
              <a:gd name="T11" fmla="*/ 3 h 3"/>
              <a:gd name="T12" fmla="*/ 1206 w 1608"/>
              <a:gd name="T13" fmla="*/ 3 h 3"/>
              <a:gd name="T14" fmla="*/ 804 w 1608"/>
              <a:gd name="T15" fmla="*/ 3 h 3"/>
              <a:gd name="T16" fmla="*/ 402 w 1608"/>
              <a:gd name="T17" fmla="*/ 3 h 3"/>
              <a:gd name="T18" fmla="*/ 0 w 1608"/>
              <a:gd name="T19" fmla="*/ 3 h 3"/>
              <a:gd name="T20" fmla="*/ 0 w 1608"/>
              <a:gd name="T21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608" h="3">
                <a:moveTo>
                  <a:pt x="0" y="0"/>
                </a:moveTo>
                <a:lnTo>
                  <a:pt x="402" y="0"/>
                </a:lnTo>
                <a:lnTo>
                  <a:pt x="804" y="0"/>
                </a:lnTo>
                <a:lnTo>
                  <a:pt x="1206" y="0"/>
                </a:lnTo>
                <a:lnTo>
                  <a:pt x="1608" y="0"/>
                </a:lnTo>
                <a:lnTo>
                  <a:pt x="1608" y="3"/>
                </a:lnTo>
                <a:lnTo>
                  <a:pt x="1206" y="3"/>
                </a:lnTo>
                <a:lnTo>
                  <a:pt x="804" y="3"/>
                </a:lnTo>
                <a:lnTo>
                  <a:pt x="402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Rectangle 22">
            <a:extLst>
              <a:ext uri="{FF2B5EF4-FFF2-40B4-BE49-F238E27FC236}">
                <a16:creationId xmlns:a16="http://schemas.microsoft.com/office/drawing/2014/main" id="{7AF89CE2-4A44-8566-5ECD-C72C3FECF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5513" y="2397125"/>
            <a:ext cx="687388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arch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5" name="Rectangle 23">
            <a:extLst>
              <a:ext uri="{FF2B5EF4-FFF2-40B4-BE49-F238E27FC236}">
                <a16:creationId xmlns:a16="http://schemas.microsoft.com/office/drawing/2014/main" id="{9A80A7B1-D404-E248-1F9C-DEE5F065D7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9076" y="2397125"/>
            <a:ext cx="230188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-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6" name="Rectangle 24">
            <a:extLst>
              <a:ext uri="{FF2B5EF4-FFF2-40B4-BE49-F238E27FC236}">
                <a16:creationId xmlns:a16="http://schemas.microsoft.com/office/drawing/2014/main" id="{B2B0517B-3358-27A8-493D-183B02ED4B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7026" y="2397125"/>
            <a:ext cx="512763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the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" name="Rectangle 25">
            <a:extLst>
              <a:ext uri="{FF2B5EF4-FFF2-40B4-BE49-F238E27FC236}">
                <a16:creationId xmlns:a16="http://schemas.microsoft.com/office/drawing/2014/main" id="{26116C77-1BB1-10ED-8518-D3ED8BE7A4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7551" y="2397125"/>
            <a:ext cx="230188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-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8" name="Rectangle 26">
            <a:extLst>
              <a:ext uri="{FF2B5EF4-FFF2-40B4-BE49-F238E27FC236}">
                <a16:creationId xmlns:a16="http://schemas.microsoft.com/office/drawing/2014/main" id="{2AC64CA1-4116-A013-1233-4FC13093DC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75501" y="2397125"/>
            <a:ext cx="695325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1926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9" name="Rectangle 27">
            <a:extLst>
              <a:ext uri="{FF2B5EF4-FFF2-40B4-BE49-F238E27FC236}">
                <a16:creationId xmlns:a16="http://schemas.microsoft.com/office/drawing/2014/main" id="{E5602EB9-88F4-0D2D-FB87-4D68877ECD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8588" y="2397125"/>
            <a:ext cx="230188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-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0" name="Freeform 28">
            <a:extLst>
              <a:ext uri="{FF2B5EF4-FFF2-40B4-BE49-F238E27FC236}">
                <a16:creationId xmlns:a16="http://schemas.microsoft.com/office/drawing/2014/main" id="{13CA963B-88DF-F807-141D-6AF980FA48DF}"/>
              </a:ext>
            </a:extLst>
          </p:cNvPr>
          <p:cNvSpPr>
            <a:spLocks/>
          </p:cNvSpPr>
          <p:nvPr/>
        </p:nvSpPr>
        <p:spPr bwMode="auto">
          <a:xfrm>
            <a:off x="6005513" y="2659063"/>
            <a:ext cx="1849438" cy="6350"/>
          </a:xfrm>
          <a:custGeom>
            <a:avLst/>
            <a:gdLst>
              <a:gd name="T0" fmla="*/ 0 w 1165"/>
              <a:gd name="T1" fmla="*/ 0 h 4"/>
              <a:gd name="T2" fmla="*/ 388 w 1165"/>
              <a:gd name="T3" fmla="*/ 0 h 4"/>
              <a:gd name="T4" fmla="*/ 776 w 1165"/>
              <a:gd name="T5" fmla="*/ 0 h 4"/>
              <a:gd name="T6" fmla="*/ 1165 w 1165"/>
              <a:gd name="T7" fmla="*/ 0 h 4"/>
              <a:gd name="T8" fmla="*/ 1165 w 1165"/>
              <a:gd name="T9" fmla="*/ 4 h 4"/>
              <a:gd name="T10" fmla="*/ 776 w 1165"/>
              <a:gd name="T11" fmla="*/ 4 h 4"/>
              <a:gd name="T12" fmla="*/ 388 w 1165"/>
              <a:gd name="T13" fmla="*/ 4 h 4"/>
              <a:gd name="T14" fmla="*/ 0 w 1165"/>
              <a:gd name="T15" fmla="*/ 4 h 4"/>
              <a:gd name="T16" fmla="*/ 0 w 1165"/>
              <a:gd name="T17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5" h="4">
                <a:moveTo>
                  <a:pt x="0" y="0"/>
                </a:moveTo>
                <a:lnTo>
                  <a:pt x="388" y="0"/>
                </a:lnTo>
                <a:lnTo>
                  <a:pt x="776" y="0"/>
                </a:lnTo>
                <a:lnTo>
                  <a:pt x="1165" y="0"/>
                </a:lnTo>
                <a:lnTo>
                  <a:pt x="1165" y="4"/>
                </a:lnTo>
                <a:lnTo>
                  <a:pt x="776" y="4"/>
                </a:lnTo>
                <a:lnTo>
                  <a:pt x="388" y="4"/>
                </a:lnTo>
                <a:lnTo>
                  <a:pt x="0" y="4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Rectangle 29">
            <a:extLst>
              <a:ext uri="{FF2B5EF4-FFF2-40B4-BE49-F238E27FC236}">
                <a16:creationId xmlns:a16="http://schemas.microsoft.com/office/drawing/2014/main" id="{504DA4E3-730C-4759-659F-ECC756FC5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5513" y="2720975"/>
            <a:ext cx="1150938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census/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" name="Freeform 30">
            <a:extLst>
              <a:ext uri="{FF2B5EF4-FFF2-40B4-BE49-F238E27FC236}">
                <a16:creationId xmlns:a16="http://schemas.microsoft.com/office/drawing/2014/main" id="{7E859BAD-FC61-EA22-016F-670FF90EA327}"/>
              </a:ext>
            </a:extLst>
          </p:cNvPr>
          <p:cNvSpPr>
            <a:spLocks/>
          </p:cNvSpPr>
          <p:nvPr/>
        </p:nvSpPr>
        <p:spPr bwMode="auto">
          <a:xfrm>
            <a:off x="6005513" y="2986088"/>
            <a:ext cx="971550" cy="4763"/>
          </a:xfrm>
          <a:custGeom>
            <a:avLst/>
            <a:gdLst>
              <a:gd name="T0" fmla="*/ 0 w 612"/>
              <a:gd name="T1" fmla="*/ 0 h 3"/>
              <a:gd name="T2" fmla="*/ 306 w 612"/>
              <a:gd name="T3" fmla="*/ 0 h 3"/>
              <a:gd name="T4" fmla="*/ 612 w 612"/>
              <a:gd name="T5" fmla="*/ 0 h 3"/>
              <a:gd name="T6" fmla="*/ 612 w 612"/>
              <a:gd name="T7" fmla="*/ 3 h 3"/>
              <a:gd name="T8" fmla="*/ 306 w 612"/>
              <a:gd name="T9" fmla="*/ 3 h 3"/>
              <a:gd name="T10" fmla="*/ 0 w 612"/>
              <a:gd name="T11" fmla="*/ 3 h 3"/>
              <a:gd name="T12" fmla="*/ 0 w 612"/>
              <a:gd name="T13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12" h="3">
                <a:moveTo>
                  <a:pt x="0" y="0"/>
                </a:moveTo>
                <a:lnTo>
                  <a:pt x="306" y="0"/>
                </a:lnTo>
                <a:lnTo>
                  <a:pt x="612" y="0"/>
                </a:lnTo>
                <a:lnTo>
                  <a:pt x="612" y="3"/>
                </a:lnTo>
                <a:lnTo>
                  <a:pt x="306" y="3"/>
                </a:lnTo>
                <a:lnTo>
                  <a:pt x="0" y="3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Rectangle 31">
            <a:extLst>
              <a:ext uri="{FF2B5EF4-FFF2-40B4-BE49-F238E27FC236}">
                <a16:creationId xmlns:a16="http://schemas.microsoft.com/office/drawing/2014/main" id="{42DF5547-0A48-03DF-76AB-0DE4180219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1744663"/>
            <a:ext cx="652463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Free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4" name="Rectangle 32">
            <a:extLst>
              <a:ext uri="{FF2B5EF4-FFF2-40B4-BE49-F238E27FC236}">
                <a16:creationId xmlns:a16="http://schemas.microsoft.com/office/drawing/2014/main" id="{48693C8B-A439-BC2C-7B1C-09BC7C51C3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151" y="1744663"/>
            <a:ext cx="2663825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National Archives of 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5" name="Rectangle 33">
            <a:extLst>
              <a:ext uri="{FF2B5EF4-FFF2-40B4-BE49-F238E27FC236}">
                <a16:creationId xmlns:a16="http://schemas.microsoft.com/office/drawing/2014/main" id="{BD5B5752-D3C3-81C4-B5FA-97BA604881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151" y="2068513"/>
            <a:ext cx="103822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Ireland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6" name="Rectangle 34">
            <a:extLst>
              <a:ext uri="{FF2B5EF4-FFF2-40B4-BE49-F238E27FC236}">
                <a16:creationId xmlns:a16="http://schemas.microsoft.com/office/drawing/2014/main" id="{6E6BCA78-A4D6-5B76-FC9D-C49B87490C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5513" y="3106738"/>
            <a:ext cx="2344738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Adds birthplace, 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7" name="Rectangle 35">
            <a:extLst>
              <a:ext uri="{FF2B5EF4-FFF2-40B4-BE49-F238E27FC236}">
                <a16:creationId xmlns:a16="http://schemas.microsoft.com/office/drawing/2014/main" id="{A1EAC78A-A626-05E3-52A4-CEF20290BC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5513" y="3435350"/>
            <a:ext cx="2670175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occupation, religion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8" name="Rectangle 36">
            <a:extLst>
              <a:ext uri="{FF2B5EF4-FFF2-40B4-BE49-F238E27FC236}">
                <a16:creationId xmlns:a16="http://schemas.microsoft.com/office/drawing/2014/main" id="{6B0BCE8F-EC76-C8AB-720F-9F2D691A5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5513" y="3760788"/>
            <a:ext cx="2082800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search; images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9" name="Rectangle 37">
            <a:extLst>
              <a:ext uri="{FF2B5EF4-FFF2-40B4-BE49-F238E27FC236}">
                <a16:creationId xmlns:a16="http://schemas.microsoft.com/office/drawing/2014/main" id="{1AA46B28-A854-6D59-E600-C36A30346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5513" y="4087813"/>
            <a:ext cx="1771650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slightly lower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0" name="Rectangle 38">
            <a:extLst>
              <a:ext uri="{FF2B5EF4-FFF2-40B4-BE49-F238E27FC236}">
                <a16:creationId xmlns:a16="http://schemas.microsoft.com/office/drawing/2014/main" id="{8E107D3E-7088-566F-C07F-45FBCC9661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5513" y="4413250"/>
            <a:ext cx="1374775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resolution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1" name="Rectangle 39">
            <a:extLst>
              <a:ext uri="{FF2B5EF4-FFF2-40B4-BE49-F238E27FC236}">
                <a16:creationId xmlns:a16="http://schemas.microsoft.com/office/drawing/2014/main" id="{B285876D-B7E2-267F-1C24-98B09CFF0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106738"/>
            <a:ext cx="2887663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Free (no subscription 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2" name="Rectangle 40">
            <a:extLst>
              <a:ext uri="{FF2B5EF4-FFF2-40B4-BE49-F238E27FC236}">
                <a16:creationId xmlns:a16="http://schemas.microsoft.com/office/drawing/2014/main" id="{D53366AB-B780-4F16-0178-DE0062138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3435350"/>
            <a:ext cx="1195388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needed)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3" name="Rectangle 41">
            <a:extLst>
              <a:ext uri="{FF2B5EF4-FFF2-40B4-BE49-F238E27FC236}">
                <a16:creationId xmlns:a16="http://schemas.microsoft.com/office/drawing/2014/main" id="{B4B0C191-8064-9D97-D58E-8059C6739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151" y="3106738"/>
            <a:ext cx="126682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Ancestry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4" name="Rectangle 42">
            <a:extLst>
              <a:ext uri="{FF2B5EF4-FFF2-40B4-BE49-F238E27FC236}">
                <a16:creationId xmlns:a16="http://schemas.microsoft.com/office/drawing/2014/main" id="{FB22DF2C-9B34-E39C-516E-1117BE1E73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5513" y="4799013"/>
            <a:ext cx="2259013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Transcription only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5" name="Rectangle 43">
            <a:extLst>
              <a:ext uri="{FF2B5EF4-FFF2-40B4-BE49-F238E27FC236}">
                <a16:creationId xmlns:a16="http://schemas.microsoft.com/office/drawing/2014/main" id="{123F276A-EAA6-014A-0446-C233F7FBDC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4799013"/>
            <a:ext cx="1868488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Free to search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6" name="Rectangle 44">
            <a:extLst>
              <a:ext uri="{FF2B5EF4-FFF2-40B4-BE49-F238E27FC236}">
                <a16:creationId xmlns:a16="http://schemas.microsoft.com/office/drawing/2014/main" id="{8573840D-706B-6E93-C760-ECD2C06428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151" y="4799013"/>
            <a:ext cx="1501775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 dirty="0" err="1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FindMyPast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7" name="Rectangle 45">
            <a:extLst>
              <a:ext uri="{FF2B5EF4-FFF2-40B4-BE49-F238E27FC236}">
                <a16:creationId xmlns:a16="http://schemas.microsoft.com/office/drawing/2014/main" id="{E6F274A3-B25F-4333-718E-52BB8C1E9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5513" y="5292725"/>
            <a:ext cx="2536825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Best image quality; 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8" name="Rectangle 46">
            <a:extLst>
              <a:ext uri="{FF2B5EF4-FFF2-40B4-BE49-F238E27FC236}">
                <a16:creationId xmlns:a16="http://schemas.microsoft.com/office/drawing/2014/main" id="{244A51C3-A296-C309-A98B-0169E1CE8F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5513" y="5618163"/>
            <a:ext cx="2078038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additional error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9" name="Rectangle 47">
            <a:extLst>
              <a:ext uri="{FF2B5EF4-FFF2-40B4-BE49-F238E27FC236}">
                <a16:creationId xmlns:a16="http://schemas.microsoft.com/office/drawing/2014/main" id="{8997493E-9C2B-16F2-5699-62601FF858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5513" y="5942013"/>
            <a:ext cx="2540000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correction applied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0" name="Rectangle 48">
            <a:extLst>
              <a:ext uri="{FF2B5EF4-FFF2-40B4-BE49-F238E27FC236}">
                <a16:creationId xmlns:a16="http://schemas.microsoft.com/office/drawing/2014/main" id="{31F99EF7-86DB-6D63-F68A-D03DB6C3C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5292725"/>
            <a:ext cx="1682750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Subscription 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1" name="Rectangle 49">
            <a:extLst>
              <a:ext uri="{FF2B5EF4-FFF2-40B4-BE49-F238E27FC236}">
                <a16:creationId xmlns:a16="http://schemas.microsoft.com/office/drawing/2014/main" id="{7051A0E2-835A-F4C2-A6CD-95D40674A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5618163"/>
            <a:ext cx="1158875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required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2" name="Rectangle 50">
            <a:extLst>
              <a:ext uri="{FF2B5EF4-FFF2-40B4-BE49-F238E27FC236}">
                <a16:creationId xmlns:a16="http://schemas.microsoft.com/office/drawing/2014/main" id="{D8C0E442-BE05-4FA8-BB57-8C8DFE1475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151" y="5292725"/>
            <a:ext cx="1549400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1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Century Gothic" panose="020B0502020202020204" pitchFamily="34" charset="0"/>
              </a:rPr>
              <a:t>MyHeritage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944043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2" grpId="0"/>
      <p:bldP spid="44" grpId="0"/>
      <p:bldP spid="45" grpId="0"/>
      <p:bldP spid="46" grpId="0"/>
      <p:bldP spid="47" grpId="0"/>
      <p:bldP spid="48" grpId="0"/>
      <p:bldP spid="49" grpId="0"/>
      <p:bldP spid="51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1E635A65-584E-F37D-C84F-5EBD2026BDB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/>
        </p:blipFill>
        <p:spPr>
          <a:xfrm>
            <a:off x="488859" y="378069"/>
            <a:ext cx="8048471" cy="6137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7069424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43D70CE-741D-CC29-1C34-DC88B4586B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94906ED5-6CA9-D1D3-27DF-2E3B4115681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EB8711A5-816A-88AE-A2F2-434D1012BC0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136" y="0"/>
            <a:ext cx="9141711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1DC6DB59-775C-D376-5F81-379135C0CEA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Color Cover">
              <a:extLst>
                <a:ext uri="{FF2B5EF4-FFF2-40B4-BE49-F238E27FC236}">
                  <a16:creationId xmlns:a16="http://schemas.microsoft.com/office/drawing/2014/main" id="{A6C289E9-5F0D-F9CD-69C2-EDA16517AE3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C4A041E-1945-3960-423C-7A1077BF159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8459" y="598259"/>
            <a:ext cx="8167081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2F821BC4-3F3F-DC71-E45B-50CB2433ECB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97719255-0813-AE01-28FC-399C8DBD4C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CE425EFB-AF8B-6BD9-7FA1-9D4705E875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6E6CCD8-917F-4EAF-DF57-22B2D9D9370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D4AB687-426D-4148-B37B-64F6425AB6B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F4E28C2-7A5B-A7A8-F5C5-E1CE4E54719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8FB08CE-9869-4AFD-51DC-C13C228ABC0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A4730F4-94EC-2351-FF0D-E786ACA55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D935BEA-9110-0B2B-102F-BE3CABACA73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99AE8F8B-9354-D600-E2A0-B627750B5EE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F09BD2AE-9588-EC3E-F593-34F1445B70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5471241-CF2F-DFE2-A886-265C7CA6AD53}"/>
              </a:ext>
            </a:extLst>
          </p:cNvPr>
          <p:cNvSpPr txBox="1">
            <a:spLocks/>
          </p:cNvSpPr>
          <p:nvPr/>
        </p:nvSpPr>
        <p:spPr>
          <a:xfrm>
            <a:off x="425940" y="37246"/>
            <a:ext cx="8229600" cy="457199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 defTabSz="4572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600" b="1" dirty="0">
                <a:latin typeface="Century Gothic" panose="020B0502020202020204" pitchFamily="34" charset="0"/>
              </a:rPr>
              <a:t>Request an update</a:t>
            </a:r>
          </a:p>
        </p:txBody>
      </p:sp>
      <p:pic>
        <p:nvPicPr>
          <p:cNvPr id="6" name="Content Placeholder 4">
            <a:extLst>
              <a:ext uri="{FF2B5EF4-FFF2-40B4-BE49-F238E27FC236}">
                <a16:creationId xmlns:a16="http://schemas.microsoft.com/office/drawing/2014/main" id="{984A102E-5243-9032-E826-253EE45BC674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461897" y="578998"/>
            <a:ext cx="8169834" cy="5953019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423743A7-83A9-E76C-E3FC-5193E9DDF45B}"/>
              </a:ext>
            </a:extLst>
          </p:cNvPr>
          <p:cNvSpPr txBox="1"/>
          <p:nvPr/>
        </p:nvSpPr>
        <p:spPr>
          <a:xfrm>
            <a:off x="4703865" y="3668403"/>
            <a:ext cx="3640015" cy="2246769"/>
          </a:xfrm>
          <a:prstGeom prst="rect">
            <a:avLst/>
          </a:prstGeom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US" sz="2000" b="1" dirty="0">
                <a:latin typeface="Century Gothic" panose="020B0502020202020204" pitchFamily="34" charset="0"/>
              </a:rPr>
              <a:t>Potential errors include: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b="1" dirty="0">
                <a:latin typeface="Century Gothic" panose="020B0502020202020204" pitchFamily="34" charset="0"/>
              </a:rPr>
              <a:t>Transcription Error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b="1" dirty="0">
                <a:latin typeface="Century Gothic" panose="020B0502020202020204" pitchFamily="34" charset="0"/>
              </a:rPr>
              <a:t>Wrong return attached to transcription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b="1" dirty="0">
                <a:latin typeface="Century Gothic" panose="020B0502020202020204" pitchFamily="34" charset="0"/>
              </a:rPr>
              <a:t>Link not working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b="1" dirty="0">
                <a:latin typeface="Century Gothic" panose="020B0502020202020204" pitchFamily="34" charset="0"/>
              </a:rPr>
              <a:t>Building (enumerator) return form missing</a:t>
            </a:r>
            <a:endParaRPr lang="en-US" b="1" dirty="0">
              <a:latin typeface="Century Gothic" panose="020B0502020202020204" pitchFamily="34" charset="0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080B9312-09D4-69B2-B365-2E19D7912125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899" b="899"/>
          <a:stretch/>
        </p:blipFill>
        <p:spPr>
          <a:xfrm>
            <a:off x="1609346" y="840993"/>
            <a:ext cx="3170110" cy="5622557"/>
          </a:xfrm>
          <a:prstGeom prst="rect">
            <a:avLst/>
          </a:prstGeom>
          <a:ln w="3175">
            <a:solidFill>
              <a:schemeClr val="tx1"/>
            </a:solidFill>
          </a:ln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01756FBF-3C94-CB37-9636-A0B14E67F0D5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t="-808" b="-1863"/>
          <a:stretch>
            <a:fillRect/>
          </a:stretch>
        </p:blipFill>
        <p:spPr>
          <a:xfrm>
            <a:off x="4912311" y="782808"/>
            <a:ext cx="3288323" cy="5680742"/>
          </a:xfrm>
          <a:prstGeom prst="rect">
            <a:avLst/>
          </a:prstGeom>
          <a:ln w="3175"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15681653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B3CEC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196579"/>
            <a:ext cx="8229600" cy="818182"/>
          </a:xfrm>
        </p:spPr>
        <p:txBody>
          <a:bodyPr>
            <a:noAutofit/>
          </a:bodyPr>
          <a:lstStyle/>
          <a:p>
            <a:pPr>
              <a:defRPr sz="4000" b="1">
                <a:latin typeface="Century Gothic"/>
              </a:defRPr>
            </a:pPr>
            <a:r>
              <a:rPr sz="3200" dirty="0"/>
              <a:t>Key Takeaways</a:t>
            </a:r>
            <a:r>
              <a:rPr lang="en-US" sz="3200" dirty="0"/>
              <a:t>: The 1926 Irish Census</a:t>
            </a:r>
            <a:endParaRPr sz="32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037064"/>
            <a:ext cx="8229600" cy="5486828"/>
          </a:xfrm>
        </p:spPr>
        <p:txBody>
          <a:bodyPr>
            <a:noAutofit/>
          </a:bodyPr>
          <a:lstStyle/>
          <a:p>
            <a:pPr>
              <a:defRPr sz="3000">
                <a:latin typeface="Century Gothic"/>
              </a:defRPr>
            </a:pPr>
            <a:r>
              <a:rPr lang="en-US" sz="2300" dirty="0"/>
              <a:t>The </a:t>
            </a:r>
            <a:r>
              <a:rPr lang="en-US" sz="2300" b="1" dirty="0"/>
              <a:t>1926 Irish Census </a:t>
            </a:r>
            <a:r>
              <a:rPr lang="en-US" sz="2300" dirty="0"/>
              <a:t>is a </a:t>
            </a:r>
            <a:r>
              <a:rPr lang="en-US" sz="2300" b="1" dirty="0"/>
              <a:t>major new resource for Irish genealogy</a:t>
            </a:r>
            <a:r>
              <a:rPr lang="en-US" sz="2300" dirty="0"/>
              <a:t>: the first publicly available Irish census since 1911, </a:t>
            </a:r>
            <a:r>
              <a:rPr lang="en-US" sz="2300" b="1" dirty="0"/>
              <a:t>closing a 15-year gap</a:t>
            </a:r>
          </a:p>
          <a:p>
            <a:pPr>
              <a:defRPr sz="3000">
                <a:latin typeface="Century Gothic"/>
              </a:defRPr>
            </a:pPr>
            <a:r>
              <a:rPr lang="en-US" sz="2300" b="1" dirty="0"/>
              <a:t>Birthplace data </a:t>
            </a:r>
            <a:r>
              <a:rPr lang="en-US" sz="2300" dirty="0"/>
              <a:t>is transformative: key to </a:t>
            </a:r>
            <a:r>
              <a:rPr lang="en-US" sz="2300" b="1" dirty="0"/>
              <a:t>identifying exact Irish townland origins</a:t>
            </a:r>
          </a:p>
          <a:p>
            <a:pPr>
              <a:defRPr sz="3000">
                <a:latin typeface="Century Gothic"/>
              </a:defRPr>
            </a:pPr>
            <a:r>
              <a:rPr lang="en-US" sz="2300" b="1" dirty="0"/>
              <a:t>Household + building </a:t>
            </a:r>
            <a:r>
              <a:rPr lang="en-US" sz="2300" dirty="0"/>
              <a:t>forms </a:t>
            </a:r>
            <a:r>
              <a:rPr lang="en-US" sz="2300" b="1" dirty="0"/>
              <a:t>add layered context</a:t>
            </a:r>
            <a:r>
              <a:rPr lang="en-US" sz="2300" dirty="0"/>
              <a:t>: not just who lived there, but how and where—revealing social and economic conditions</a:t>
            </a:r>
          </a:p>
          <a:p>
            <a:pPr>
              <a:defRPr sz="3000">
                <a:latin typeface="Century Gothic"/>
              </a:defRPr>
            </a:pPr>
            <a:r>
              <a:rPr lang="en-US" sz="2300" b="1" dirty="0"/>
              <a:t>Requires careful analysis</a:t>
            </a:r>
            <a:r>
              <a:rPr lang="en-US" sz="2300" dirty="0"/>
              <a:t>: watch for name variations, age discrepancies, and multiple matches</a:t>
            </a:r>
          </a:p>
          <a:p>
            <a:pPr>
              <a:defRPr sz="3000">
                <a:latin typeface="Century Gothic"/>
              </a:defRPr>
            </a:pPr>
            <a:r>
              <a:rPr lang="en-US" sz="2300" b="1" dirty="0"/>
              <a:t>Transforms Irish genealogy from possibility to probability</a:t>
            </a:r>
            <a:r>
              <a:rPr lang="en-US" sz="2300" dirty="0"/>
              <a:t>: shifts research from educated guesswork to evidence-based </a:t>
            </a:r>
            <a:r>
              <a:rPr lang="en-US" sz="2300"/>
              <a:t>origin identification</a:t>
            </a:r>
            <a:endParaRPr lang="en-US" sz="230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604593"/>
          </a:xfrm>
        </p:spPr>
        <p:txBody>
          <a:bodyPr>
            <a:normAutofit fontScale="90000"/>
          </a:bodyPr>
          <a:lstStyle/>
          <a:p>
            <a:pPr>
              <a:defRPr sz="4000" b="1">
                <a:latin typeface="Century Gothic"/>
              </a:defRPr>
            </a:pPr>
            <a:r>
              <a:rPr dirty="0"/>
              <a:t>Citations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996462"/>
            <a:ext cx="8229600" cy="5486400"/>
          </a:xfrm>
        </p:spPr>
        <p:txBody>
          <a:bodyPr>
            <a:normAutofit fontScale="92500"/>
          </a:bodyPr>
          <a:lstStyle/>
          <a:p>
            <a:pPr marL="514350" indent="-514350">
              <a:buFont typeface="+mj-lt"/>
              <a:buAutoNum type="arabicPeriod"/>
            </a:pPr>
            <a:r>
              <a:rPr lang="en-US" sz="1400" dirty="0">
                <a:latin typeface="Century Gothic" panose="020B0502020202020204" pitchFamily="34" charset="0"/>
              </a:rPr>
              <a:t>Loftus, Daniel. “A Guide to the 1926 Census of Ireland.” Family Tree Magazine, March 2026. </a:t>
            </a:r>
            <a:r>
              <a:rPr lang="en-US" sz="1400" dirty="0">
                <a:latin typeface="Century Gothic" panose="020B0502020202020204" pitchFamily="34" charset="0"/>
                <a:hlinkClick r:id="rId3"/>
              </a:rPr>
              <a:t>https://familytreemagazine.com/heritage/irish/a-guide-to-the-1926-census-of-ireland/</a:t>
            </a:r>
            <a:r>
              <a:rPr lang="en-US" sz="1400" dirty="0">
                <a:latin typeface="Century Gothic" panose="020B0502020202020204" pitchFamily="34" charset="0"/>
              </a:rPr>
              <a:t> </a:t>
            </a:r>
          </a:p>
          <a:p>
            <a:pPr marL="514350" indent="-514350">
              <a:buFont typeface="+mj-lt"/>
              <a:buAutoNum type="arabicPeriod"/>
            </a:pPr>
            <a:r>
              <a:rPr lang="en-US" sz="1400" dirty="0">
                <a:latin typeface="Century Gothic" panose="020B0502020202020204" pitchFamily="34" charset="0"/>
              </a:rPr>
              <a:t>“Ireland’s 1926 Census: Family History Will Soon Be Online.” </a:t>
            </a:r>
            <a:r>
              <a:rPr lang="en-US" sz="1400" dirty="0" err="1">
                <a:latin typeface="Century Gothic" panose="020B0502020202020204" pitchFamily="34" charset="0"/>
              </a:rPr>
              <a:t>IrishCentral</a:t>
            </a:r>
            <a:r>
              <a:rPr lang="en-US" sz="1400" dirty="0">
                <a:latin typeface="Century Gothic" panose="020B0502020202020204" pitchFamily="34" charset="0"/>
              </a:rPr>
              <a:t>, February 17, 2026. </a:t>
            </a:r>
            <a:r>
              <a:rPr lang="en-US" sz="1400" dirty="0">
                <a:latin typeface="Century Gothic" panose="020B0502020202020204" pitchFamily="34" charset="0"/>
                <a:hlinkClick r:id="rId4"/>
              </a:rPr>
              <a:t>https://www.irishcentral.com/roots/history/family-history-online-irelands-1926-census</a:t>
            </a:r>
            <a:r>
              <a:rPr lang="en-US" sz="1400" dirty="0">
                <a:latin typeface="Century Gothic" panose="020B0502020202020204" pitchFamily="34" charset="0"/>
              </a:rPr>
              <a:t>  </a:t>
            </a:r>
          </a:p>
          <a:p>
            <a:pPr marL="514350" indent="-514350">
              <a:buFont typeface="+mj-lt"/>
              <a:buAutoNum type="arabicPeriod"/>
            </a:pPr>
            <a:r>
              <a:rPr lang="en-US" sz="1400" dirty="0">
                <a:latin typeface="Century Gothic" panose="020B0502020202020204" pitchFamily="34" charset="0"/>
              </a:rPr>
              <a:t>Michael Collins, “A 100 Year Old Census Goes Online Next Year — Here Is Why It Matters,” A Letter from Ireland, November 17, 2025, https://www.aletterfromireland.com/1926-census-online-why-it-matters/</a:t>
            </a:r>
          </a:p>
          <a:p>
            <a:pPr marL="514350" indent="-514350">
              <a:buFont typeface="+mj-lt"/>
              <a:buAutoNum type="arabicPeriod"/>
            </a:pPr>
            <a:r>
              <a:rPr lang="en-US" sz="1400" dirty="0">
                <a:latin typeface="Century Gothic" panose="020B0502020202020204" pitchFamily="34" charset="0"/>
              </a:rPr>
              <a:t>National Archives of Ireland. </a:t>
            </a:r>
            <a:r>
              <a:rPr lang="en-US" sz="1400" i="1" dirty="0">
                <a:latin typeface="Century Gothic" panose="020B0502020202020204" pitchFamily="34" charset="0"/>
              </a:rPr>
              <a:t>Form A (1926 Census Return).</a:t>
            </a:r>
            <a:br>
              <a:rPr lang="en-US" sz="1400" dirty="0">
                <a:latin typeface="Century Gothic" panose="020B0502020202020204" pitchFamily="34" charset="0"/>
              </a:rPr>
            </a:br>
            <a:r>
              <a:rPr lang="en-US" sz="1400" dirty="0">
                <a:latin typeface="Century Gothic" panose="020B0502020202020204" pitchFamily="34" charset="0"/>
                <a:hlinkClick r:id="rId5"/>
              </a:rPr>
              <a:t>https://nationalarchives.ie/wp-content/uploads/2025/11/Blank_4842_0005_0001_0_00001.pdf</a:t>
            </a:r>
            <a:endParaRPr lang="en-US" sz="1400" dirty="0">
              <a:latin typeface="Century Gothic" panose="020B0502020202020204" pitchFamily="34" charset="0"/>
            </a:endParaRPr>
          </a:p>
          <a:p>
            <a:pPr marL="514350" indent="-514350">
              <a:buFont typeface="+mj-lt"/>
              <a:buAutoNum type="arabicPeriod"/>
            </a:pPr>
            <a:r>
              <a:rPr lang="en-US" sz="1400" dirty="0">
                <a:latin typeface="Century Gothic" panose="020B0502020202020204" pitchFamily="34" charset="0"/>
              </a:rPr>
              <a:t>National Archives of Ireland. </a:t>
            </a:r>
            <a:r>
              <a:rPr lang="en-US" sz="1400" i="1" dirty="0">
                <a:latin typeface="Century Gothic" panose="020B0502020202020204" pitchFamily="34" charset="0"/>
              </a:rPr>
              <a:t>Form B (1926 Census Building Return).</a:t>
            </a:r>
            <a:br>
              <a:rPr lang="en-US" sz="1400" dirty="0">
                <a:latin typeface="Century Gothic" panose="020B0502020202020204" pitchFamily="34" charset="0"/>
              </a:rPr>
            </a:br>
            <a:r>
              <a:rPr lang="en-US" sz="1400" dirty="0">
                <a:latin typeface="Century Gothic" panose="020B0502020202020204" pitchFamily="34" charset="0"/>
                <a:hlinkClick r:id="rId6"/>
              </a:rPr>
              <a:t>https://nationalarchives.ie/wp-content/uploads/2025/11/Blank_FORM-B_0.jpg</a:t>
            </a:r>
            <a:endParaRPr lang="en-US" sz="1400" dirty="0">
              <a:latin typeface="Century Gothic" panose="020B0502020202020204" pitchFamily="34" charset="0"/>
            </a:endParaRPr>
          </a:p>
          <a:p>
            <a:pPr marL="514350" indent="-514350">
              <a:buFont typeface="+mj-lt"/>
              <a:buAutoNum type="arabicPeriod"/>
            </a:pPr>
            <a:r>
              <a:rPr lang="en-US" sz="1400" dirty="0">
                <a:latin typeface="Century Gothic" panose="020B0502020202020204" pitchFamily="34" charset="0"/>
              </a:rPr>
              <a:t>Central Statistics Office (Ireland). “Census 1926 – A New Era for Ireland.” 2026.</a:t>
            </a:r>
            <a:br>
              <a:rPr lang="en-US" sz="1400" dirty="0">
                <a:latin typeface="Century Gothic" panose="020B0502020202020204" pitchFamily="34" charset="0"/>
              </a:rPr>
            </a:br>
            <a:r>
              <a:rPr lang="en-US" sz="1400" dirty="0">
                <a:latin typeface="Century Gothic" panose="020B0502020202020204" pitchFamily="34" charset="0"/>
              </a:rPr>
              <a:t>National Archives of Ireland . “Census 1926.” Accessed April 2, 2026.</a:t>
            </a:r>
            <a:br>
              <a:rPr lang="en-US" sz="1400" dirty="0">
                <a:latin typeface="Century Gothic" panose="020B0502020202020204" pitchFamily="34" charset="0"/>
              </a:rPr>
            </a:br>
            <a:r>
              <a:rPr lang="en-US" sz="1400" dirty="0">
                <a:latin typeface="Century Gothic" panose="020B0502020202020204" pitchFamily="34" charset="0"/>
                <a:hlinkClick r:id="rId7"/>
              </a:rPr>
              <a:t>https://nationalarchives.ie/collections/search-the-census/about-the-census-collections/census-1926/</a:t>
            </a:r>
            <a:endParaRPr lang="en-US" sz="1400" dirty="0">
              <a:latin typeface="Century Gothic" panose="020B0502020202020204" pitchFamily="34" charset="0"/>
            </a:endParaRPr>
          </a:p>
          <a:p>
            <a:pPr marL="514350" indent="-514350">
              <a:buFont typeface="+mj-lt"/>
              <a:buAutoNum type="arabicPeriod"/>
            </a:pPr>
            <a:r>
              <a:rPr lang="en-US" sz="1400" dirty="0">
                <a:latin typeface="Century Gothic" panose="020B0502020202020204" pitchFamily="34" charset="0"/>
              </a:rPr>
              <a:t>National Archives of Ireland. “Census 1926 – Public </a:t>
            </a:r>
            <a:r>
              <a:rPr lang="en-US" sz="1400" dirty="0" err="1">
                <a:latin typeface="Century Gothic" panose="020B0502020202020204" pitchFamily="34" charset="0"/>
              </a:rPr>
              <a:t>Programme</a:t>
            </a:r>
            <a:r>
              <a:rPr lang="en-US" sz="1400" dirty="0">
                <a:latin typeface="Century Gothic" panose="020B0502020202020204" pitchFamily="34" charset="0"/>
              </a:rPr>
              <a:t> Launched.” October 23, 2025.</a:t>
            </a:r>
            <a:br>
              <a:rPr lang="en-US" sz="1400" dirty="0">
                <a:latin typeface="Century Gothic" panose="020B0502020202020204" pitchFamily="34" charset="0"/>
              </a:rPr>
            </a:br>
            <a:r>
              <a:rPr lang="en-US" sz="1400" dirty="0">
                <a:latin typeface="Century Gothic" panose="020B0502020202020204" pitchFamily="34" charset="0"/>
                <a:hlinkClick r:id="rId8"/>
              </a:rPr>
              <a:t>https://nationalarchives.ie/news-and-events/census-1926/</a:t>
            </a:r>
            <a:endParaRPr lang="en-US" sz="1400" dirty="0">
              <a:latin typeface="Century Gothic" panose="020B0502020202020204" pitchFamily="34" charset="0"/>
            </a:endParaRPr>
          </a:p>
          <a:p>
            <a:pPr marL="514350" indent="-514350">
              <a:buFont typeface="+mj-lt"/>
              <a:buAutoNum type="arabicPeriod"/>
            </a:pPr>
            <a:r>
              <a:rPr lang="en-US" sz="1400" dirty="0">
                <a:latin typeface="Century Gothic" panose="020B0502020202020204" pitchFamily="34" charset="0"/>
                <a:hlinkClick r:id="rId9"/>
              </a:rPr>
              <a:t>https://www.cso.ie/en/csolatestnews/featurearticles/featurearticles2026/census1926aneweraforireland/</a:t>
            </a:r>
            <a:endParaRPr lang="en-US" sz="1400" dirty="0">
              <a:latin typeface="Century Gothic" panose="020B0502020202020204" pitchFamily="34" charset="0"/>
            </a:endParaRPr>
          </a:p>
          <a:p>
            <a:pPr marL="514350" indent="-514350">
              <a:buFont typeface="+mj-lt"/>
              <a:buAutoNum type="arabicPeriod"/>
            </a:pPr>
            <a:r>
              <a:rPr lang="en-US" sz="1400" dirty="0">
                <a:latin typeface="Century Gothic" panose="020B0502020202020204" pitchFamily="34" charset="0"/>
              </a:rPr>
              <a:t>Government of Ireland. “</a:t>
            </a:r>
            <a:r>
              <a:rPr lang="en-US" sz="1400" dirty="0" err="1">
                <a:latin typeface="Century Gothic" panose="020B0502020202020204" pitchFamily="34" charset="0"/>
              </a:rPr>
              <a:t>Digitisation</a:t>
            </a:r>
            <a:r>
              <a:rPr lang="en-US" sz="1400" dirty="0">
                <a:latin typeface="Century Gothic" panose="020B0502020202020204" pitchFamily="34" charset="0"/>
              </a:rPr>
              <a:t> of the 1926 Census.” November 16, 2022.</a:t>
            </a:r>
            <a:br>
              <a:rPr lang="en-US" sz="1400" dirty="0">
                <a:latin typeface="Century Gothic" panose="020B0502020202020204" pitchFamily="34" charset="0"/>
              </a:rPr>
            </a:br>
            <a:r>
              <a:rPr lang="en-US" sz="1400" dirty="0">
                <a:latin typeface="Century Gothic" panose="020B0502020202020204" pitchFamily="34" charset="0"/>
                <a:hlinkClick r:id="rId10"/>
              </a:rPr>
              <a:t>https://www.gov.ie/en/department-of-culture-communications-and-sport/press-releases/digitisation-of-the-1926-census/</a:t>
            </a:r>
            <a:endParaRPr lang="en-US" sz="1400" dirty="0">
              <a:latin typeface="Century Gothic" panose="020B0502020202020204" pitchFamily="34" charset="0"/>
            </a:endParaRPr>
          </a:p>
          <a:p>
            <a:pPr marL="514350" indent="-514350">
              <a:buFont typeface="+mj-lt"/>
              <a:buAutoNum type="arabicPeriod"/>
            </a:pPr>
            <a:r>
              <a:rPr lang="en-US" sz="1400" dirty="0">
                <a:latin typeface="Century Gothic" panose="020B0502020202020204" pitchFamily="34" charset="0"/>
              </a:rPr>
              <a:t>Bradley, Claire. “Ireland’s 1926 Census: A Guide to the New Release.” Webinar presented by Legacy Family Tree Webinars, July 1, 2026. </a:t>
            </a:r>
            <a:r>
              <a:rPr lang="en-US" sz="1400" dirty="0">
                <a:latin typeface="Century Gothic" panose="020B0502020202020204" pitchFamily="34" charset="0"/>
                <a:hlinkClick r:id="rId11"/>
              </a:rPr>
              <a:t>https://familytreewebinars.com/webinar/irelands-1926-census-a-guide-to-the-new-release</a:t>
            </a:r>
            <a:r>
              <a:rPr lang="en-US" sz="1400" dirty="0">
                <a:latin typeface="Century Gothic" panose="020B0502020202020204" pitchFamily="34" charset="0"/>
              </a:rPr>
              <a:t>.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DD95A72-5FC8-7B11-3E01-F854C7E090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Rectangle 10">
            <a:extLst>
              <a:ext uri="{FF2B5EF4-FFF2-40B4-BE49-F238E27FC236}">
                <a16:creationId xmlns:a16="http://schemas.microsoft.com/office/drawing/2014/main" id="{3A930249-8242-4E2B-AF17-C018264883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857250"/>
            <a:ext cx="9141714" cy="51435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5BDD999-C5E1-4B3E-A710-76867381916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857250"/>
            <a:ext cx="9144000" cy="51435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>
              <a:solidFill>
                <a:srgbClr val="000000"/>
              </a:solidFill>
            </a:endParaRPr>
          </a:p>
        </p:txBody>
      </p:sp>
      <p:pic>
        <p:nvPicPr>
          <p:cNvPr id="6" name="Picture 5" descr="A picture containing toy&#10;&#10;Description automatically generated">
            <a:extLst>
              <a:ext uri="{FF2B5EF4-FFF2-40B4-BE49-F238E27FC236}">
                <a16:creationId xmlns:a16="http://schemas.microsoft.com/office/drawing/2014/main" id="{0D2AAC93-8A16-4482-79E1-B0CA810513A8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6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1" t="7573" r="-551" b="12173"/>
          <a:stretch>
            <a:fillRect/>
          </a:stretch>
        </p:blipFill>
        <p:spPr>
          <a:xfrm>
            <a:off x="-2288" y="0"/>
            <a:ext cx="9144001" cy="5868865"/>
          </a:xfrm>
          <a:prstGeom prst="rect">
            <a:avLst/>
          </a:prstGeom>
        </p:spPr>
      </p:pic>
      <p:sp>
        <p:nvSpPr>
          <p:cNvPr id="4" name="Title 3">
            <a:extLst>
              <a:ext uri="{FF2B5EF4-FFF2-40B4-BE49-F238E27FC236}">
                <a16:creationId xmlns:a16="http://schemas.microsoft.com/office/drawing/2014/main" id="{1B7C70BA-3A0D-1120-A7E5-BBB3AFB7844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018608" y="5868865"/>
            <a:ext cx="7346728" cy="756701"/>
          </a:xfrm>
        </p:spPr>
        <p:txBody>
          <a:bodyPr>
            <a:normAutofit/>
          </a:bodyPr>
          <a:lstStyle/>
          <a:p>
            <a:pPr marL="342900" indent="-342900"/>
            <a:r>
              <a:rPr lang="en-US" sz="3600" b="1" dirty="0">
                <a:solidFill>
                  <a:srgbClr val="FFFFFF"/>
                </a:solidFill>
                <a:latin typeface="Century Gothic" panose="020B0502020202020204" pitchFamily="34" charset="0"/>
              </a:rPr>
              <a:t>Questions and Discussion</a:t>
            </a:r>
          </a:p>
        </p:txBody>
      </p:sp>
      <p:sp>
        <p:nvSpPr>
          <p:cNvPr id="5" name="Subtitle 4">
            <a:extLst>
              <a:ext uri="{FF2B5EF4-FFF2-40B4-BE49-F238E27FC236}">
                <a16:creationId xmlns:a16="http://schemas.microsoft.com/office/drawing/2014/main" id="{7C2EECA3-1EDF-617D-B95D-F7DF159347D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98636" y="3493390"/>
            <a:ext cx="7346728" cy="1542782"/>
          </a:xfrm>
        </p:spPr>
        <p:txBody>
          <a:bodyPr>
            <a:normAutofit/>
          </a:bodyPr>
          <a:lstStyle/>
          <a:p>
            <a:r>
              <a:rPr lang="en-US" b="1" dirty="0">
                <a:solidFill>
                  <a:srgbClr val="FFFFFF"/>
                </a:solidFill>
                <a:latin typeface="Century Gothic" panose="020B0502020202020204" pitchFamily="34" charset="0"/>
              </a:rPr>
              <a:t> </a:t>
            </a:r>
            <a:endParaRPr lang="en-US" dirty="0">
              <a:solidFill>
                <a:srgbClr val="FFFFFF"/>
              </a:solidFill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731666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16A059E-0BDC-828A-EDF8-A3337C89C7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E92C74A8-ABB1-B9D0-C2A0-7C42EB51F2D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6C11192-6857-E3CC-FE70-7CDB1957F0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136" y="0"/>
            <a:ext cx="9141711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DE6110A1-6647-BBF9-6B02-2D1C8F029D3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Color Cover">
              <a:extLst>
                <a:ext uri="{FF2B5EF4-FFF2-40B4-BE49-F238E27FC236}">
                  <a16:creationId xmlns:a16="http://schemas.microsoft.com/office/drawing/2014/main" id="{6D4A16AF-487C-54BA-B508-BE3F6C7456C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961A929-F2F2-9544-DABE-1C0A31D3CE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8459" y="598259"/>
            <a:ext cx="8167081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E7086E43-8D0B-2D3C-9453-2642A21A4F2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9AA014DF-E982-DAA1-1D53-FB865C8E183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9A653DC0-D12F-8F2E-C3A8-00187FCC45D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053DF24-702A-20D6-5C41-18235CEBE2B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195E08E-7AC2-0280-1ADC-EE0B0D9B8F7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ECD44EF-DA5D-D676-C501-331979A12E9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D076134-D4F1-9DD9-B22D-CD0DA4A2CCF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493314D-9517-003F-993A-7EDFFABBCAA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A0D1502-9C04-7990-0F27-B81C46DC36A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63E6284-B077-03F8-9683-5BC4D65558F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02D034B2-C8F7-D5D4-5A35-C3368AF4D8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pPr marL="0" indent="0" algn="ctr">
              <a:buNone/>
            </a:pPr>
            <a:r>
              <a:rPr lang="en-US" b="1" dirty="0">
                <a:solidFill>
                  <a:schemeClr val="bg1"/>
                </a:solidFill>
              </a:rPr>
              <a:t>Ed Potter</a:t>
            </a:r>
            <a:br>
              <a:rPr lang="en-US" b="1" dirty="0">
                <a:solidFill>
                  <a:schemeClr val="bg1"/>
                </a:solidFill>
              </a:rPr>
            </a:br>
            <a:r>
              <a:rPr lang="en-US" b="1" dirty="0">
                <a:solidFill>
                  <a:schemeClr val="bg1"/>
                </a:solidFill>
              </a:rPr>
              <a:t>Worldwise Family History</a:t>
            </a:r>
            <a:br>
              <a:rPr lang="en-US" b="1" dirty="0">
                <a:solidFill>
                  <a:schemeClr val="bg1"/>
                </a:solidFill>
              </a:rPr>
            </a:br>
            <a:r>
              <a:rPr lang="en-US" b="1" dirty="0">
                <a:solidFill>
                  <a:schemeClr val="bg1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ed@worldwiseconsultant.com</a:t>
            </a:r>
            <a:br>
              <a:rPr lang="en-US" b="1" dirty="0">
                <a:solidFill>
                  <a:schemeClr val="bg1"/>
                </a:solidFill>
              </a:rPr>
            </a:br>
            <a:r>
              <a:rPr lang="en-US" b="1" dirty="0">
                <a:solidFill>
                  <a:schemeClr val="bg1"/>
                </a:solidFill>
              </a:rPr>
              <a:t>www.worldwiseconsultant.com </a:t>
            </a:r>
            <a:br>
              <a:rPr lang="en-US" b="1" dirty="0">
                <a:solidFill>
                  <a:schemeClr val="bg1"/>
                </a:solidFill>
              </a:rPr>
            </a:br>
            <a:br>
              <a:rPr lang="en-US" b="1" dirty="0">
                <a:solidFill>
                  <a:schemeClr val="bg1"/>
                </a:solidFill>
              </a:rPr>
            </a:br>
            <a:r>
              <a:rPr lang="en-US" b="1" dirty="0">
                <a:solidFill>
                  <a:schemeClr val="bg1"/>
                </a:solidFill>
              </a:rPr>
              <a:t>President, Fairfax Genealogical Society (FxGS)</a:t>
            </a:r>
            <a:br>
              <a:rPr lang="en-US" b="1" dirty="0">
                <a:solidFill>
                  <a:schemeClr val="bg1"/>
                </a:solidFill>
              </a:rPr>
            </a:br>
            <a:r>
              <a:rPr lang="en-US" b="1" dirty="0">
                <a:solidFill>
                  <a:schemeClr val="bg1"/>
                </a:solidFill>
              </a:rPr>
              <a:t>Leader, FxGS Irish Genealogy Special Interest Group (SIG)</a:t>
            </a:r>
            <a:br>
              <a:rPr lang="en-US" b="1" dirty="0">
                <a:solidFill>
                  <a:schemeClr val="bg1"/>
                </a:solidFill>
              </a:rPr>
            </a:br>
            <a:br>
              <a:rPr lang="en-US" b="1" dirty="0">
                <a:solidFill>
                  <a:schemeClr val="bg1"/>
                </a:solidFill>
              </a:rPr>
            </a:br>
            <a:r>
              <a:rPr lang="en-US" b="1" i="1" dirty="0">
                <a:solidFill>
                  <a:schemeClr val="bg1"/>
                </a:solidFill>
              </a:rPr>
              <a:t>Researching Irish ancestors? </a:t>
            </a:r>
            <a:br>
              <a:rPr lang="en-US" b="1" i="1" dirty="0">
                <a:solidFill>
                  <a:schemeClr val="bg1"/>
                </a:solidFill>
              </a:rPr>
            </a:br>
            <a:r>
              <a:rPr lang="en-US" b="1" dirty="0">
                <a:solidFill>
                  <a:schemeClr val="bg1"/>
                </a:solidFill>
              </a:rPr>
              <a:t>Join us at the FxGS Irish SIG.  </a:t>
            </a:r>
            <a:br>
              <a:rPr lang="en-US" dirty="0">
                <a:solidFill>
                  <a:schemeClr val="bg1"/>
                </a:solidFill>
              </a:rPr>
            </a:br>
            <a:r>
              <a:rPr lang="en-US" b="1" dirty="0">
                <a:solidFill>
                  <a:schemeClr val="bg1"/>
                </a:solidFill>
              </a:rPr>
              <a:t>www.fxgs.org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882276D2-2F7F-4F7E-FB22-6D721ED029A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sz="3600" b="1" dirty="0">
                <a:solidFill>
                  <a:schemeClr val="bg1"/>
                </a:solidFill>
                <a:latin typeface="Century Gothic" panose="020B0502020202020204" pitchFamily="34" charset="0"/>
              </a:rPr>
              <a:t>Questions? Let’s stay connected.</a:t>
            </a:r>
          </a:p>
        </p:txBody>
      </p:sp>
    </p:spTree>
    <p:extLst>
      <p:ext uri="{BB962C8B-B14F-4D97-AF65-F5344CB8AC3E}">
        <p14:creationId xmlns:p14="http://schemas.microsoft.com/office/powerpoint/2010/main" val="35095623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2558</TotalTime>
  <Words>2481</Words>
  <Application>Microsoft Office PowerPoint</Application>
  <PresentationFormat>On-screen Show (4:3)</PresentationFormat>
  <Paragraphs>227</Paragraphs>
  <Slides>28</Slides>
  <Notes>28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28</vt:i4>
      </vt:variant>
    </vt:vector>
  </HeadingPairs>
  <TitlesOfParts>
    <vt:vector size="32" baseType="lpstr">
      <vt:lpstr>Arial</vt:lpstr>
      <vt:lpstr>Calibri</vt:lpstr>
      <vt:lpstr>Century Gothic</vt:lpstr>
      <vt:lpstr>Office Theme</vt:lpstr>
      <vt:lpstr>PowerPoint Presentation</vt:lpstr>
      <vt:lpstr> The 1926 Irish Census: What We’ll Explore</vt:lpstr>
      <vt:lpstr>Historical Context of Irish Censuses</vt:lpstr>
      <vt:lpstr>Historical Context of Irish Censuses</vt:lpstr>
      <vt:lpstr>Why This Census Matters</vt:lpstr>
      <vt:lpstr>PowerPoint Presentation</vt:lpstr>
      <vt:lpstr>Supports ancestral origin discovery </vt:lpstr>
      <vt:lpstr>1926 Census by Numbers</vt:lpstr>
      <vt:lpstr>1926 Census by Numbers</vt:lpstr>
      <vt:lpstr>PowerPoint Presentation</vt:lpstr>
      <vt:lpstr> New: Usual Place of Residence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Form B: Buildings5 </vt:lpstr>
      <vt:lpstr>PowerPoint Presentation</vt:lpstr>
      <vt:lpstr>PowerPoint Presentation</vt:lpstr>
      <vt:lpstr>Institutional Returns </vt:lpstr>
      <vt:lpstr>Where can I access the 1926 Census?</vt:lpstr>
      <vt:lpstr>PowerPoint Presentation</vt:lpstr>
      <vt:lpstr>PowerPoint Presentation</vt:lpstr>
      <vt:lpstr>Key Takeaways: The 1926 Irish Census</vt:lpstr>
      <vt:lpstr>Citations</vt:lpstr>
      <vt:lpstr>Questions and Discussion</vt:lpstr>
      <vt:lpstr>Questions? Let’s stay connected.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Reviewer</cp:lastModifiedBy>
  <cp:revision>4</cp:revision>
  <cp:lastPrinted>2026-08-08T12:12:34Z</cp:lastPrinted>
  <dcterms:created xsi:type="dcterms:W3CDTF">2013-01-27T09:14:16Z</dcterms:created>
  <dcterms:modified xsi:type="dcterms:W3CDTF">2026-08-08T12:13:19Z</dcterms:modified>
  <cp:category/>
</cp:coreProperties>
</file>